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5.jpe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6.jpeg" ContentType="image/jpeg"/>
  <Override PartName="/ppt/media/image7.jpeg" ContentType="image/jpeg"/>
  <Override PartName="/ppt/notesSlides/notesSlide28.xml" ContentType="application/vnd.openxmlformats-officedocument.presentationml.notesSlide+xml"/>
  <Override PartName="/ppt/media/image8.jpeg" ContentType="image/jpeg"/>
  <Override PartName="/ppt/notesSlides/notesSlide29.xml" ContentType="application/vnd.openxmlformats-officedocument.presentationml.notesSlide+xml"/>
  <Override PartName="/ppt/media/image9.jpeg" ContentType="image/jpeg"/>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10.jpeg" ContentType="image/jpeg"/>
  <Override PartName="/ppt/notesSlides/notesSlide32.xml" ContentType="application/vnd.openxmlformats-officedocument.presentationml.notesSlide+xml"/>
  <Override PartName="/ppt/media/image11.jpeg" ContentType="image/jpeg"/>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12.jpeg" ContentType="image/jpeg"/>
  <Override PartName="/ppt/notesSlides/notesSlide35.xml" ContentType="application/vnd.openxmlformats-officedocument.presentationml.notesSlide+xml"/>
  <Override PartName="/ppt/media/image13.jpeg" ContentType="image/jpeg"/>
  <Override PartName="/ppt/notesSlides/notesSlide36.xml" ContentType="application/vnd.openxmlformats-officedocument.presentationml.notesSlide+xml"/>
  <Override PartName="/ppt/media/image14.jpeg" ContentType="image/jpeg"/>
  <Override PartName="/ppt/media/image15.jpeg" ContentType="image/jpeg"/>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16.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11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0" algn="l" defTabSz="2438338" rtl="0" fontAlgn="auto" latinLnBrk="0" hangingPunct="0">
      <a:lnSpc>
        <a:spcPct val="11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0" algn="l" defTabSz="2438338" rtl="0" fontAlgn="auto" latinLnBrk="0" hangingPunct="0">
      <a:lnSpc>
        <a:spcPct val="11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0" algn="l" defTabSz="2438338" rtl="0" fontAlgn="auto" latinLnBrk="0" hangingPunct="0">
      <a:lnSpc>
        <a:spcPct val="11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0" algn="l" defTabSz="2438338" rtl="0" fontAlgn="auto" latinLnBrk="0" hangingPunct="0">
      <a:lnSpc>
        <a:spcPct val="11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0" algn="l" defTabSz="2438338" rtl="0" fontAlgn="auto" latinLnBrk="0" hangingPunct="0">
      <a:lnSpc>
        <a:spcPct val="11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0" algn="l" defTabSz="2438338" rtl="0" fontAlgn="auto" latinLnBrk="0" hangingPunct="0">
      <a:lnSpc>
        <a:spcPct val="11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0" algn="l" defTabSz="2438338" rtl="0" fontAlgn="auto" latinLnBrk="0" hangingPunct="0">
      <a:lnSpc>
        <a:spcPct val="11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0" algn="l" defTabSz="2438338" rtl="0" fontAlgn="auto" latinLnBrk="0" hangingPunct="0">
      <a:lnSpc>
        <a:spcPct val="11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6180" u="none">
                <a:solidFill>
                  <a:srgbClr val="000000"/>
                </a:solidFill>
                <a:latin typeface="Helvetica Neue"/>
              </a:defRPr>
            </a:pPr>
            <a:r>
              <a:rPr b="0" i="0" strike="noStrike" sz="6180" u="none">
                <a:solidFill>
                  <a:srgbClr val="000000"/>
                </a:solidFill>
                <a:latin typeface="Helvetica Neue"/>
              </a:rPr>
              <a:t>Do you need to use these to do your homework?</a:t>
            </a:r>
          </a:p>
        </c:rich>
      </c:tx>
      <c:layout>
        <c:manualLayout>
          <c:xMode val="edge"/>
          <c:yMode val="edge"/>
          <c:x val="0.10721"/>
          <c:y val="0"/>
          <c:w val="0.785579"/>
          <c:h val="0.13589"/>
        </c:manualLayout>
      </c:layout>
      <c:overlay val="1"/>
      <c:spPr>
        <a:noFill/>
        <a:effectLst/>
      </c:spPr>
    </c:title>
    <c:autoTitleDeleted val="1"/>
    <c:plotArea>
      <c:layout>
        <c:manualLayout>
          <c:layoutTarget val="inner"/>
          <c:xMode val="edge"/>
          <c:yMode val="edge"/>
          <c:x val="0.0696546"/>
          <c:y val="0.13589"/>
          <c:w val="0.925345"/>
          <c:h val="0.765438"/>
        </c:manualLayout>
      </c:layout>
      <c:barChart>
        <c:barDir val="col"/>
        <c:grouping val="clustered"/>
        <c:varyColors val="0"/>
        <c:ser>
          <c:idx val="0"/>
          <c:order val="0"/>
          <c:tx>
            <c:strRef>
              <c:f>Sheet1!$A$2</c:f>
              <c:strCache>
                <c:ptCount val="1"/>
                <c:pt idx="0">
                  <c:v>Latinx</c:v>
                </c:pt>
              </c:strCache>
            </c:strRef>
          </c:tx>
          <c:spPr>
            <a:solidFill>
              <a:srgbClr val="F8BA00"/>
            </a:solidFill>
            <a:ln w="12700" cap="flat">
              <a:noFill/>
              <a:miter lim="400000"/>
            </a:ln>
            <a:effectLst/>
          </c:spPr>
          <c:invertIfNegative val="0"/>
          <c:dLbls>
            <c:numFmt formatCode="#,##0%" sourceLinked="0"/>
            <c:txPr>
              <a:bodyPr/>
              <a:lstStyle/>
              <a:p>
                <a:pPr>
                  <a:defRPr b="0" i="0" strike="noStrike" sz="618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Sheet1!$B$1:$C$1</c:f>
              <c:strCache>
                <c:ptCount val="2"/>
                <c:pt idx="0">
                  <c:v>Cellphone</c:v>
                </c:pt>
                <c:pt idx="1">
                  <c:v>Public Wifi</c:v>
                </c:pt>
              </c:strCache>
            </c:strRef>
          </c:cat>
          <c:val>
            <c:numRef>
              <c:f>Sheet1!$B$2:$C$2</c:f>
              <c:numCache>
                <c:ptCount val="2"/>
                <c:pt idx="0">
                  <c:v>18.000000</c:v>
                </c:pt>
                <c:pt idx="1">
                  <c:v>11.000000</c:v>
                </c:pt>
              </c:numCache>
            </c:numRef>
          </c:val>
        </c:ser>
        <c:ser>
          <c:idx val="1"/>
          <c:order val="1"/>
          <c:tx>
            <c:strRef>
              <c:f>Sheet1!$A$3</c:f>
              <c:strCache>
                <c:ptCount val="1"/>
                <c:pt idx="0">
                  <c:v>Black</c:v>
                </c:pt>
              </c:strCache>
            </c:strRef>
          </c:tx>
          <c:spPr>
            <a:solidFill>
              <a:schemeClr val="accent4">
                <a:hueOff val="-858837"/>
                <a:lumOff val="-9791"/>
              </a:schemeClr>
            </a:solidFill>
            <a:ln w="12700" cap="flat">
              <a:noFill/>
              <a:miter lim="400000"/>
            </a:ln>
            <a:effectLst/>
          </c:spPr>
          <c:invertIfNegative val="0"/>
          <c:dLbls>
            <c:numFmt formatCode="#,##0%" sourceLinked="0"/>
            <c:txPr>
              <a:bodyPr/>
              <a:lstStyle/>
              <a:p>
                <a:pPr>
                  <a:defRPr b="0" i="0" strike="noStrike" sz="618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Sheet1!$B$1:$C$1</c:f>
              <c:strCache>
                <c:ptCount val="2"/>
                <c:pt idx="0">
                  <c:v>Cellphone</c:v>
                </c:pt>
                <c:pt idx="1">
                  <c:v>Public Wifi</c:v>
                </c:pt>
              </c:strCache>
            </c:strRef>
          </c:cat>
          <c:val>
            <c:numRef>
              <c:f>Sheet1!$B$3:$C$3</c:f>
              <c:numCache>
                <c:ptCount val="2"/>
                <c:pt idx="0">
                  <c:v>11.000000</c:v>
                </c:pt>
                <c:pt idx="1">
                  <c:v>21.000000</c:v>
                </c:pt>
              </c:numCache>
            </c:numRef>
          </c:val>
        </c:ser>
        <c:ser>
          <c:idx val="2"/>
          <c:order val="2"/>
          <c:tx>
            <c:strRef>
              <c:f>Sheet1!$A$4</c:f>
              <c:strCache>
                <c:ptCount val="1"/>
                <c:pt idx="0">
                  <c:v>White</c:v>
                </c:pt>
              </c:strCache>
            </c:strRef>
          </c:tx>
          <c:spPr>
            <a:solidFill>
              <a:srgbClr val="FF5400"/>
            </a:solidFill>
            <a:ln w="12700" cap="flat">
              <a:noFill/>
              <a:miter lim="400000"/>
            </a:ln>
            <a:effectLst/>
          </c:spPr>
          <c:invertIfNegative val="0"/>
          <c:dLbls>
            <c:numFmt formatCode="#,##0%" sourceLinked="0"/>
            <c:txPr>
              <a:bodyPr/>
              <a:lstStyle/>
              <a:p>
                <a:pPr>
                  <a:defRPr b="0" i="0" strike="noStrike" sz="6180" u="none">
                    <a:solidFill>
                      <a:srgbClr val="FFFFFF"/>
                    </a:solidFill>
                    <a:latin typeface="Helvetica Neue"/>
                  </a:defRPr>
                </a:pPr>
              </a:p>
            </c:txPr>
            <c:dLblPos val="inEnd"/>
            <c:showLegendKey val="0"/>
            <c:showVal val="0"/>
            <c:showCatName val="0"/>
            <c:showSerName val="0"/>
            <c:showPercent val="0"/>
            <c:showBubbleSize val="0"/>
            <c:showLeaderLines val="0"/>
          </c:dLbls>
          <c:cat>
            <c:strRef>
              <c:f>Sheet1!$B$1:$C$1</c:f>
              <c:strCache>
                <c:ptCount val="2"/>
                <c:pt idx="0">
                  <c:v>Cellphone</c:v>
                </c:pt>
                <c:pt idx="1">
                  <c:v>Public Wifi</c:v>
                </c:pt>
              </c:strCache>
            </c:strRef>
          </c:cat>
          <c:val>
            <c:numRef>
              <c:f>Sheet1!$B$4:$C$4</c:f>
              <c:numCache>
                <c:ptCount val="2"/>
                <c:pt idx="0">
                  <c:v>9.000000</c:v>
                </c:pt>
                <c:pt idx="1">
                  <c:v>9.000000</c:v>
                </c:pt>
              </c:numCache>
            </c:numRef>
          </c:val>
        </c:ser>
        <c:gapWidth val="40"/>
        <c:overlap val="-10"/>
        <c:axId val="2094734552"/>
        <c:axId val="2094734553"/>
      </c:barChart>
      <c:catAx>
        <c:axId val="2094734552"/>
        <c:scaling>
          <c:orientation val="minMax"/>
        </c:scaling>
        <c:delete val="0"/>
        <c:axPos val="b"/>
        <c:majorGridlines>
          <c:spPr>
            <a:ln w="12700" cap="flat">
              <a:solidFill>
                <a:srgbClr val="000000"/>
              </a:solidFill>
              <a:custDash>
                <a:ds d="200000" sp="200000"/>
              </a:custDash>
              <a:miter lim="400000"/>
            </a:ln>
          </c:spPr>
        </c:majorGridlines>
        <c:numFmt formatCode="General" sourceLinked="0"/>
        <c:majorTickMark val="none"/>
        <c:minorTickMark val="none"/>
        <c:tickLblPos val="low"/>
        <c:spPr>
          <a:ln w="12700" cap="flat">
            <a:solidFill>
              <a:srgbClr val="A4A4A4"/>
            </a:solidFill>
            <a:prstDash val="solid"/>
            <a:miter lim="400000"/>
          </a:ln>
        </c:spPr>
        <c:txPr>
          <a:bodyPr rot="0"/>
          <a:lstStyle/>
          <a:p>
            <a:pPr>
              <a:defRPr b="0" i="0" strike="noStrike" sz="4200" u="none">
                <a:solidFill>
                  <a:srgbClr val="000000"/>
                </a:solidFill>
                <a:latin typeface="Helvetica Neue"/>
              </a:defRPr>
            </a:pPr>
          </a:p>
        </c:txPr>
        <c:crossAx val="2094734553"/>
        <c:crosses val="autoZero"/>
        <c:auto val="1"/>
        <c:lblAlgn val="ctr"/>
        <c:noMultiLvlLbl val="1"/>
      </c:catAx>
      <c:valAx>
        <c:axId val="2094734553"/>
        <c:scaling>
          <c:orientation val="minMax"/>
          <c:max val="25"/>
          <c:min val="0"/>
        </c:scaling>
        <c:delete val="0"/>
        <c:axPos val="l"/>
        <c:majorGridlines>
          <c:spPr>
            <a:ln w="12700" cap="flat">
              <a:solidFill>
                <a:srgbClr val="B8B8B8"/>
              </a:solidFill>
              <a:prstDash val="solid"/>
              <a:miter lim="400000"/>
            </a:ln>
          </c:spPr>
        </c:majorGridlines>
        <c:numFmt formatCode="#,###&quot;%&quot;" sourceLinked="0"/>
        <c:majorTickMark val="none"/>
        <c:minorTickMark val="none"/>
        <c:tickLblPos val="nextTo"/>
        <c:spPr>
          <a:ln w="12700" cap="flat">
            <a:noFill/>
            <a:prstDash val="solid"/>
            <a:miter lim="400000"/>
          </a:ln>
        </c:spPr>
        <c:txPr>
          <a:bodyPr rot="0"/>
          <a:lstStyle/>
          <a:p>
            <a:pPr>
              <a:defRPr b="0" i="0" strike="noStrike" sz="4200" u="none">
                <a:solidFill>
                  <a:srgbClr val="000000"/>
                </a:solidFill>
                <a:latin typeface="Helvetica Neue"/>
              </a:defRPr>
            </a:pPr>
          </a:p>
        </c:txPr>
        <c:crossAx val="2094734552"/>
        <c:crosses val="autoZero"/>
        <c:crossBetween val="between"/>
      </c:valAx>
      <c:spPr>
        <a:noFill/>
        <a:ln w="12700" cap="flat">
          <a:solidFill>
            <a:srgbClr val="A4A4A4"/>
          </a:solidFill>
          <a:prstDash val="solid"/>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9" name="Shape 149"/>
          <p:cNvSpPr/>
          <p:nvPr>
            <p:ph type="sldImg"/>
          </p:nvPr>
        </p:nvSpPr>
        <p:spPr>
          <a:xfrm>
            <a:off x="1143000" y="685800"/>
            <a:ext cx="4572000" cy="3429000"/>
          </a:xfrm>
          <a:prstGeom prst="rect">
            <a:avLst/>
          </a:prstGeom>
        </p:spPr>
        <p:txBody>
          <a:bodyPr/>
          <a:lstStyle/>
          <a:p>
            <a:pPr/>
          </a:p>
        </p:txBody>
      </p:sp>
      <p:sp>
        <p:nvSpPr>
          <p:cNvPr id="150" name="Shape 15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Shape 157"/>
          <p:cNvSpPr/>
          <p:nvPr>
            <p:ph type="sldImg"/>
          </p:nvPr>
        </p:nvSpPr>
        <p:spPr>
          <a:prstGeom prst="rect">
            <a:avLst/>
          </a:prstGeom>
        </p:spPr>
        <p:txBody>
          <a:bodyPr/>
          <a:lstStyle/>
          <a:p>
            <a:pPr/>
          </a:p>
        </p:txBody>
      </p:sp>
      <p:sp>
        <p:nvSpPr>
          <p:cNvPr id="158" name="Shape 158"/>
          <p:cNvSpPr/>
          <p:nvPr>
            <p:ph type="body" sz="quarter" idx="1"/>
          </p:nvPr>
        </p:nvSpPr>
        <p:spPr>
          <a:prstGeom prst="rect">
            <a:avLst/>
          </a:prstGeom>
        </p:spPr>
        <p:txBody>
          <a:bodyPr/>
          <a:lstStyle/>
          <a:p>
            <a:pPr/>
            <a:r>
              <a:t>Hello and thank you for having me. This talk points to some things that are online and I've assembled a list of links (plus a version of this talk including all of my notes) at the web address on the slide. Let's get started.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Shape 199"/>
          <p:cNvSpPr/>
          <p:nvPr>
            <p:ph type="sldImg"/>
          </p:nvPr>
        </p:nvSpPr>
        <p:spPr>
          <a:prstGeom prst="rect">
            <a:avLst/>
          </a:prstGeom>
        </p:spPr>
        <p:txBody>
          <a:bodyPr/>
          <a:lstStyle/>
          <a:p>
            <a:pPr/>
          </a:p>
        </p:txBody>
      </p:sp>
      <p:sp>
        <p:nvSpPr>
          <p:cNvPr id="200" name="Shape 200"/>
          <p:cNvSpPr/>
          <p:nvPr>
            <p:ph type="body" sz="quarter" idx="1"/>
          </p:nvPr>
        </p:nvSpPr>
        <p:spPr>
          <a:prstGeom prst="rect">
            <a:avLst/>
          </a:prstGeom>
        </p:spPr>
        <p:txBody>
          <a:bodyPr/>
          <a:lstStyle/>
          <a:p>
            <a:pPr/>
            <a:r>
              <a:t>And then, the last part of the puzzle is the issue of people who aren't digitally ready for reasons that are wrapped up in larger socioeconomic factors or, plain and simple institutionalized racism and sexism.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Shape 204"/>
          <p:cNvSpPr/>
          <p:nvPr>
            <p:ph type="sldImg"/>
          </p:nvPr>
        </p:nvSpPr>
        <p:spPr>
          <a:prstGeom prst="rect">
            <a:avLst/>
          </a:prstGeom>
        </p:spPr>
        <p:txBody>
          <a:bodyPr/>
          <a:lstStyle/>
          <a:p>
            <a:pPr/>
          </a:p>
        </p:txBody>
      </p:sp>
      <p:sp>
        <p:nvSpPr>
          <p:cNvPr id="205" name="Shape 205"/>
          <p:cNvSpPr/>
          <p:nvPr>
            <p:ph type="body" sz="quarter" idx="1"/>
          </p:nvPr>
        </p:nvSpPr>
        <p:spPr>
          <a:prstGeom prst="rect">
            <a:avLst/>
          </a:prstGeom>
        </p:spPr>
        <p:txBody>
          <a:bodyPr/>
          <a:lstStyle/>
          <a:p>
            <a:pPr/>
            <a:r>
              <a:t>Many people who study this topic have written eloquently on the subject and I encourage you to read some of the links I've included, but the big deal is that it's tough for people to focus on a monthly internet service (getting it, paying for it, sustaining it) when they have other much larger issues to deal with.</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a:p>
        </p:txBody>
      </p:sp>
      <p:sp>
        <p:nvSpPr>
          <p:cNvPr id="210" name="Shape 210"/>
          <p:cNvSpPr/>
          <p:nvPr>
            <p:ph type="body" sz="quarter" idx="1"/>
          </p:nvPr>
        </p:nvSpPr>
        <p:spPr>
          <a:prstGeom prst="rect">
            <a:avLst/>
          </a:prstGeom>
        </p:spPr>
        <p:txBody>
          <a:bodyPr/>
          <a:lstStyle/>
          <a:p>
            <a:pPr/>
            <a:r>
              <a:t>So a few examples. I use this one a lot. We see a lot of people in the media cheering at how many people are online now and those numbers have improved. But often they are sort of mushing together people with computers and people with cell phones. And don't get me wrong, cell phones are useful and having some connected device is better than nothing. But it's much harder to create on a cell phone (and much easier to be a passive consumer). A cell phone doesn't (usually) provide broadband for your household). Not all web pages are built for cellphones. Browser plug-ins like ad-blockers (mostly) or facebook purity or other things that help you control your experience aren't made for cell phones. So yay for cell phones, but they're different and it's good to know that.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4" name="Shape 214"/>
          <p:cNvSpPr/>
          <p:nvPr>
            <p:ph type="sldImg"/>
          </p:nvPr>
        </p:nvSpPr>
        <p:spPr>
          <a:prstGeom prst="rect">
            <a:avLst/>
          </a:prstGeom>
        </p:spPr>
        <p:txBody>
          <a:bodyPr/>
          <a:lstStyle/>
          <a:p>
            <a:pPr/>
          </a:p>
        </p:txBody>
      </p:sp>
      <p:sp>
        <p:nvSpPr>
          <p:cNvPr id="215" name="Shape 215"/>
          <p:cNvSpPr/>
          <p:nvPr>
            <p:ph type="body" sz="quarter" idx="1"/>
          </p:nvPr>
        </p:nvSpPr>
        <p:spPr>
          <a:prstGeom prst="rect">
            <a:avLst/>
          </a:prstGeom>
        </p:spPr>
        <p:txBody>
          <a:bodyPr/>
          <a:lstStyle/>
          <a:p>
            <a:pPr/>
            <a:r>
              <a:t>Cell phones also send their data through a few major corporation's servers. A data plan on a cell phone is very different from fixed broadband at home. A cell phone often has data caps. A cell phone doesn't have net neutrality.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a:p>
        </p:txBody>
      </p:sp>
      <p:sp>
        <p:nvSpPr>
          <p:cNvPr id="221" name="Shape 221"/>
          <p:cNvSpPr/>
          <p:nvPr>
            <p:ph type="body" sz="quarter" idx="1"/>
          </p:nvPr>
        </p:nvSpPr>
        <p:spPr>
          <a:prstGeom prst="rect">
            <a:avLst/>
          </a:prstGeom>
        </p:spPr>
        <p:txBody>
          <a:bodyPr/>
          <a:lstStyle/>
          <a:p>
            <a:pPr/>
            <a:r>
              <a:t>And, from a wider equity perspective, the people who are designing websites are often not thinking about all the people (the way libraries do) but most of the people. If you are a large company, you may not care if the last 5% of people can see or  use your website easily, as long as 95% of them can make a purchase. (unless someone sues you) But those 5% of people care a lot! This can be a cultural thing too, the way websites talk to you, or the hoops they make you jump through. Every now and again I have to solve a CAPTCHA which involves me clicking on fifteen little squares just so I can "prove" I am a human being (training robots, incidentally).No big deal for me, though aggravating, but actually nearly impossible for someone with a shaky hand who just wants to use a website. Each click counts!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Shape 226"/>
          <p:cNvSpPr/>
          <p:nvPr>
            <p:ph type="sldImg"/>
          </p:nvPr>
        </p:nvSpPr>
        <p:spPr>
          <a:prstGeom prst="rect">
            <a:avLst/>
          </a:prstGeom>
        </p:spPr>
        <p:txBody>
          <a:bodyPr/>
          <a:lstStyle/>
          <a:p>
            <a:pPr/>
          </a:p>
        </p:txBody>
      </p:sp>
      <p:sp>
        <p:nvSpPr>
          <p:cNvPr id="227" name="Shape 227"/>
          <p:cNvSpPr/>
          <p:nvPr>
            <p:ph type="body" sz="quarter" idx="1"/>
          </p:nvPr>
        </p:nvSpPr>
        <p:spPr>
          <a:prstGeom prst="rect">
            <a:avLst/>
          </a:prstGeom>
        </p:spPr>
        <p:txBody>
          <a:bodyPr/>
          <a:lstStyle/>
          <a:p>
            <a:pPr/>
            <a:r>
              <a:t>So what people have said needs to happen to work on digital inclusion are these four things and I would make an argument that some sort of accessibility function (somewhere between 3 and 4) needs to be built in.Because if people see tech environments as made for "other people" they'll be less likely to engage.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r>
              <a:t>Now let's talk about where we are. And I'm not going to talk much about *waves hands* all this because we're all in it together even if what we're "in" may vary somewhat state by state.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a:r>
              <a:t>From a bare bones tech perspective, this is what I see as the mission now. Even a family with broadband and a computer may not have enough broadband and computers when there are three kids at home and two working parents.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r>
              <a:t>And breaking it out into parts, it's more like this. People who lack digital readiness really aren't going to be able to deal with #4 on their own, especially if they've got three kids at home and a job they still need to go to (or were laid off from) That is where you can come in, and I know you're managing your own stuff!</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Shape 245"/>
          <p:cNvSpPr/>
          <p:nvPr>
            <p:ph type="sldImg"/>
          </p:nvPr>
        </p:nvSpPr>
        <p:spPr>
          <a:prstGeom prst="rect">
            <a:avLst/>
          </a:prstGeom>
        </p:spPr>
        <p:txBody>
          <a:bodyPr/>
          <a:lstStyle/>
          <a:p>
            <a:pPr/>
          </a:p>
        </p:txBody>
      </p:sp>
      <p:sp>
        <p:nvSpPr>
          <p:cNvPr id="246" name="Shape 246"/>
          <p:cNvSpPr/>
          <p:nvPr>
            <p:ph type="body" sz="quarter" idx="1"/>
          </p:nvPr>
        </p:nvSpPr>
        <p:spPr>
          <a:prstGeom prst="rect">
            <a:avLst/>
          </a:prstGeom>
        </p:spPr>
        <p:txBody>
          <a:bodyPr/>
          <a:lstStyle/>
          <a:p>
            <a:pPr/>
            <a:r>
              <a:t>The Homework divide was already sort of dicey, with kids who WENT TO SCHOOL having these challenges.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Shape 163"/>
          <p:cNvSpPr/>
          <p:nvPr>
            <p:ph type="sldImg"/>
          </p:nvPr>
        </p:nvSpPr>
        <p:spPr>
          <a:prstGeom prst="rect">
            <a:avLst/>
          </a:prstGeom>
        </p:spPr>
        <p:txBody>
          <a:bodyPr/>
          <a:lstStyle/>
          <a:p>
            <a:pPr/>
          </a:p>
        </p:txBody>
      </p:sp>
      <p:sp>
        <p:nvSpPr>
          <p:cNvPr id="164" name="Shape 164"/>
          <p:cNvSpPr/>
          <p:nvPr>
            <p:ph type="body" sz="quarter" idx="1"/>
          </p:nvPr>
        </p:nvSpPr>
        <p:spPr>
          <a:prstGeom prst="rect">
            <a:avLst/>
          </a:prstGeom>
        </p:spPr>
        <p:txBody>
          <a:bodyPr/>
          <a:lstStyle/>
          <a:p>
            <a:pPr/>
            <a:r>
              <a:t>First off, we're all doing the best we can and I want to acknowledge that. I do not want this talk to be a chirpy "Here's how to do more with less!" as much as a way to explain what we know about the digital divide and some things, a few things, that we know can help. You care, that's important. And nowadays caring can go a long way towards helping people whose needs may have radically shifted.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Shape 251"/>
          <p:cNvSpPr/>
          <p:nvPr>
            <p:ph type="sldImg"/>
          </p:nvPr>
        </p:nvSpPr>
        <p:spPr>
          <a:prstGeom prst="rect">
            <a:avLst/>
          </a:prstGeom>
        </p:spPr>
        <p:txBody>
          <a:bodyPr/>
          <a:lstStyle/>
          <a:p>
            <a:pPr/>
          </a:p>
        </p:txBody>
      </p:sp>
      <p:sp>
        <p:nvSpPr>
          <p:cNvPr id="252" name="Shape 252"/>
          <p:cNvSpPr/>
          <p:nvPr>
            <p:ph type="body" sz="quarter" idx="1"/>
          </p:nvPr>
        </p:nvSpPr>
        <p:spPr>
          <a:prstGeom prst="rect">
            <a:avLst/>
          </a:prstGeom>
        </p:spPr>
        <p:txBody>
          <a:bodyPr/>
          <a:lstStyle/>
          <a:p>
            <a:pPr/>
            <a:r>
              <a:t>And here's a graphical representation of how this falls out among loose racial categories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Shape 255"/>
          <p:cNvSpPr/>
          <p:nvPr>
            <p:ph type="sldImg"/>
          </p:nvPr>
        </p:nvSpPr>
        <p:spPr>
          <a:prstGeom prst="rect">
            <a:avLst/>
          </a:prstGeom>
        </p:spPr>
        <p:txBody>
          <a:bodyPr/>
          <a:lstStyle/>
          <a:p>
            <a:pPr/>
          </a:p>
        </p:txBody>
      </p:sp>
      <p:sp>
        <p:nvSpPr>
          <p:cNvPr id="256" name="Shape 256"/>
          <p:cNvSpPr/>
          <p:nvPr>
            <p:ph type="body" sz="quarter" idx="1"/>
          </p:nvPr>
        </p:nvSpPr>
        <p:spPr>
          <a:prstGeom prst="rect">
            <a:avLst/>
          </a:prstGeom>
        </p:spPr>
        <p:txBody>
          <a:bodyPr/>
          <a:lstStyle/>
          <a:p>
            <a:pPr/>
            <a:r>
              <a:t>So let's think about the things we're in a position to be doing about this. I'll split it up into two categories, tech and non-tech. I don't know your particular situations, so these are kind of broad strokes based on what I've been seeing in Vermont and when I talk to librarians around the country.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Shape 260"/>
          <p:cNvSpPr/>
          <p:nvPr>
            <p:ph type="sldImg"/>
          </p:nvPr>
        </p:nvSpPr>
        <p:spPr>
          <a:prstGeom prst="rect">
            <a:avLst/>
          </a:prstGeom>
        </p:spPr>
        <p:txBody>
          <a:bodyPr/>
          <a:lstStyle/>
          <a:p>
            <a:pPr/>
          </a:p>
        </p:txBody>
      </p:sp>
      <p:sp>
        <p:nvSpPr>
          <p:cNvPr id="261" name="Shape 261"/>
          <p:cNvSpPr/>
          <p:nvPr>
            <p:ph type="body" sz="quarter" idx="1"/>
          </p:nvPr>
        </p:nvSpPr>
        <p:spPr>
          <a:prstGeom prst="rect">
            <a:avLst/>
          </a:prstGeom>
        </p:spPr>
        <p:txBody>
          <a:bodyPr/>
          <a:lstStyle/>
          <a:p>
            <a:pPr/>
            <a:r>
              <a:t>More than ever, our networks are almost more important than our resources, and definitely more important than our spaces. Knowing I don't have to get my car inspected this month saved me some time and energy. Knowing they have more time to pay a property tax bill was relaxing for some of my neighbors. Knowing I could notarize documents over Zoom was a big new thing for me. Assembling a list of these new rules takes advantage of our professional skills. Copyright? FERPA?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Shape 266"/>
          <p:cNvSpPr/>
          <p:nvPr>
            <p:ph type="sldImg"/>
          </p:nvPr>
        </p:nvSpPr>
        <p:spPr>
          <a:prstGeom prst="rect">
            <a:avLst/>
          </a:prstGeom>
        </p:spPr>
        <p:txBody>
          <a:bodyPr/>
          <a:lstStyle/>
          <a:p>
            <a:pPr/>
          </a:p>
        </p:txBody>
      </p:sp>
      <p:sp>
        <p:nvSpPr>
          <p:cNvPr id="267" name="Shape 267"/>
          <p:cNvSpPr/>
          <p:nvPr>
            <p:ph type="body" sz="quarter" idx="1"/>
          </p:nvPr>
        </p:nvSpPr>
        <p:spPr>
          <a:prstGeom prst="rect">
            <a:avLst/>
          </a:prstGeom>
        </p:spPr>
        <p:txBody>
          <a:bodyPr/>
          <a:lstStyle/>
          <a:p>
            <a:pPr/>
            <a:r>
              <a:t>The one document, the only link I would urge you to read if you look at my list of links at all is How to Help Someone Use a Computer, a simple list of things to think about when you work with novice users. It's got a lot of good advice in it, and the one line that I will pull out for this talk is about problem solving or troubleshooting. We want to help people think about solving the problem, even if they don't solve this particular problem.</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p>
            <a:pPr/>
            <a:r>
              <a:t>And thinking about your role in that. Usually we point people to resources, could we be making resources? (our unemployment site in VT changed as we went into this crisis, even people who knew how to use it before may not know how to use it now. What could help?)</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Shape 274"/>
          <p:cNvSpPr/>
          <p:nvPr>
            <p:ph type="sldImg"/>
          </p:nvPr>
        </p:nvSpPr>
        <p:spPr>
          <a:prstGeom prst="rect">
            <a:avLst/>
          </a:prstGeom>
        </p:spPr>
        <p:txBody>
          <a:bodyPr/>
          <a:lstStyle/>
          <a:p>
            <a:pPr/>
          </a:p>
        </p:txBody>
      </p:sp>
      <p:sp>
        <p:nvSpPr>
          <p:cNvPr id="275" name="Shape 275"/>
          <p:cNvSpPr/>
          <p:nvPr>
            <p:ph type="body" sz="quarter" idx="1"/>
          </p:nvPr>
        </p:nvSpPr>
        <p:spPr>
          <a:prstGeom prst="rect">
            <a:avLst/>
          </a:prstGeom>
        </p:spPr>
        <p:txBody>
          <a:bodyPr/>
          <a:lstStyle/>
          <a:p>
            <a:pPr/>
            <a:r>
              <a:t>And even a basic thing like knowing how to call the cable company if something isn't working or calling their ISP if something new is happening with their email. You know how often people don't go to a doctor and let things get worse? This is also true with IT stuff.</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Shape 278"/>
          <p:cNvSpPr/>
          <p:nvPr>
            <p:ph type="sldImg"/>
          </p:nvPr>
        </p:nvSpPr>
        <p:spPr>
          <a:prstGeom prst="rect">
            <a:avLst/>
          </a:prstGeom>
        </p:spPr>
        <p:txBody>
          <a:bodyPr/>
          <a:lstStyle/>
          <a:p>
            <a:pPr/>
          </a:p>
        </p:txBody>
      </p:sp>
      <p:sp>
        <p:nvSpPr>
          <p:cNvPr id="279" name="Shape 279"/>
          <p:cNvSpPr/>
          <p:nvPr>
            <p:ph type="body" sz="quarter" idx="1"/>
          </p:nvPr>
        </p:nvSpPr>
        <p:spPr>
          <a:prstGeom prst="rect">
            <a:avLst/>
          </a:prstGeom>
        </p:spPr>
        <p:txBody>
          <a:bodyPr/>
          <a:lstStyle/>
          <a:p>
            <a:pPr/>
            <a:r>
              <a:t>And we need to connect. And sometimes we just want to connect. And how can that happen in this new normal. And as an aside, it's a real skill to know when you need to tell someone "Just install AVG Free" and when to say "Here are a list of low cost laptops, pick one that will work for you"</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Shape 285"/>
          <p:cNvSpPr/>
          <p:nvPr>
            <p:ph type="sldImg"/>
          </p:nvPr>
        </p:nvSpPr>
        <p:spPr>
          <a:prstGeom prst="rect">
            <a:avLst/>
          </a:prstGeom>
        </p:spPr>
        <p:txBody>
          <a:bodyPr/>
          <a:lstStyle/>
          <a:p>
            <a:pPr/>
          </a:p>
        </p:txBody>
      </p:sp>
      <p:sp>
        <p:nvSpPr>
          <p:cNvPr id="286" name="Shape 286"/>
          <p:cNvSpPr/>
          <p:nvPr>
            <p:ph type="body" sz="quarter" idx="1"/>
          </p:nvPr>
        </p:nvSpPr>
        <p:spPr>
          <a:prstGeom prst="rect">
            <a:avLst/>
          </a:prstGeom>
        </p:spPr>
        <p:txBody>
          <a:bodyPr/>
          <a:lstStyle/>
          <a:p>
            <a:pPr/>
            <a:r>
              <a:t>With people who have low tech literacy it's not surprising the poorly written help files aren't working for them.Sometimes some diagrams that say "Look at this and then click on THAT" can really do the trick. I have a folder that is just this sort of thing in case someone is asking "How do I bookmark on Chrome again?"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 name="Shape 291"/>
          <p:cNvSpPr/>
          <p:nvPr>
            <p:ph type="sldImg"/>
          </p:nvPr>
        </p:nvSpPr>
        <p:spPr>
          <a:prstGeom prst="rect">
            <a:avLst/>
          </a:prstGeom>
        </p:spPr>
        <p:txBody>
          <a:bodyPr/>
          <a:lstStyle/>
          <a:p>
            <a:pPr/>
          </a:p>
        </p:txBody>
      </p:sp>
      <p:sp>
        <p:nvSpPr>
          <p:cNvPr id="292" name="Shape 292"/>
          <p:cNvSpPr/>
          <p:nvPr>
            <p:ph type="body" sz="quarter" idx="1"/>
          </p:nvPr>
        </p:nvSpPr>
        <p:spPr>
          <a:prstGeom prst="rect">
            <a:avLst/>
          </a:prstGeom>
        </p:spPr>
        <p:txBody>
          <a:bodyPr/>
          <a:lstStyle/>
          <a:p>
            <a:pPr/>
            <a:r>
              <a:t>This is me finally getting my landlady on Zoom. f you can screenshare you can help them with tech stuff. And the trick is the goalposts have changed.You can't just say "Here's a book about how to do that, good luck!" for the most digitally divided, you kind of have to make sure they can get there (in this case we were on the phone as I told her what to look for and click on the screen)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hape 297"/>
          <p:cNvSpPr/>
          <p:nvPr>
            <p:ph type="sldImg"/>
          </p:nvPr>
        </p:nvSpPr>
        <p:spPr>
          <a:prstGeom prst="rect">
            <a:avLst/>
          </a:prstGeom>
        </p:spPr>
        <p:txBody>
          <a:bodyPr/>
          <a:lstStyle/>
          <a:p>
            <a:pPr/>
          </a:p>
        </p:txBody>
      </p:sp>
      <p:sp>
        <p:nvSpPr>
          <p:cNvPr id="298" name="Shape 298"/>
          <p:cNvSpPr/>
          <p:nvPr>
            <p:ph type="body" sz="quarter" idx="1"/>
          </p:nvPr>
        </p:nvSpPr>
        <p:spPr>
          <a:prstGeom prst="rect">
            <a:avLst/>
          </a:prstGeom>
        </p:spPr>
        <p:txBody>
          <a:bodyPr/>
          <a:lstStyle/>
          <a:p>
            <a:pPr/>
            <a:r>
              <a:t>Because sending people to a place, or having a place, is only part of it. It's also making sure they know where that place is, they know how it works, they know what todo there (this is Land O Lakes' midwestern project to provide free wifi in parking lots of places they own)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Shape 167"/>
          <p:cNvSpPr/>
          <p:nvPr>
            <p:ph type="sldImg"/>
          </p:nvPr>
        </p:nvSpPr>
        <p:spPr>
          <a:prstGeom prst="rect">
            <a:avLst/>
          </a:prstGeom>
        </p:spPr>
        <p:txBody>
          <a:bodyPr/>
          <a:lstStyle/>
          <a:p>
            <a:pPr/>
          </a:p>
        </p:txBody>
      </p:sp>
      <p:sp>
        <p:nvSpPr>
          <p:cNvPr id="168" name="Shape 168"/>
          <p:cNvSpPr/>
          <p:nvPr>
            <p:ph type="body" sz="quarter" idx="1"/>
          </p:nvPr>
        </p:nvSpPr>
        <p:spPr>
          <a:prstGeom prst="rect">
            <a:avLst/>
          </a:prstGeom>
        </p:spPr>
        <p:txBody>
          <a:bodyPr/>
          <a:lstStyle/>
          <a:p>
            <a:pPr/>
            <a:r>
              <a:t>A very brief outline of who I am. The first computer I got to use was this one and ever since then I've felt like computers are fun. This may be a normal belief but it's not normative. Many people do not feel this way. I also grew up in a house with a parent who "did computers" (somewhat unusual for someone my age) and so I knew a lot of computer words and was used to them. This will come up later.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Shape 301"/>
          <p:cNvSpPr/>
          <p:nvPr>
            <p:ph type="sldImg"/>
          </p:nvPr>
        </p:nvSpPr>
        <p:spPr>
          <a:prstGeom prst="rect">
            <a:avLst/>
          </a:prstGeom>
        </p:spPr>
        <p:txBody>
          <a:bodyPr/>
          <a:lstStyle/>
          <a:p>
            <a:pPr/>
          </a:p>
        </p:txBody>
      </p:sp>
      <p:sp>
        <p:nvSpPr>
          <p:cNvPr id="302" name="Shape 302"/>
          <p:cNvSpPr/>
          <p:nvPr>
            <p:ph type="body" sz="quarter" idx="1"/>
          </p:nvPr>
        </p:nvSpPr>
        <p:spPr>
          <a:prstGeom prst="rect">
            <a:avLst/>
          </a:prstGeom>
        </p:spPr>
        <p:txBody>
          <a:bodyPr/>
          <a:lstStyle/>
          <a:p>
            <a:pPr/>
            <a:r>
              <a:t>A few things to think about that fall outside of the realm of pure tech</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a:r>
              <a:t>We've all gotten too many dumb emails from brands talking about how we're all in this together. Facebook added this care emoji and I am not sure how I feel about it. But unlike, say, Southwest airlines, you're actually in a position to back that up with actions.When I have some downtime and I just need to have a moment I go trawling youtube for libraries' "We miss you" videos, I can not get over how sweet all of them are.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Shape 312"/>
          <p:cNvSpPr/>
          <p:nvPr>
            <p:ph type="sldImg"/>
          </p:nvPr>
        </p:nvSpPr>
        <p:spPr>
          <a:prstGeom prst="rect">
            <a:avLst/>
          </a:prstGeom>
        </p:spPr>
        <p:txBody>
          <a:bodyPr/>
          <a:lstStyle/>
          <a:p>
            <a:pPr/>
          </a:p>
        </p:txBody>
      </p:sp>
      <p:sp>
        <p:nvSpPr>
          <p:cNvPr id="313" name="Shape 313"/>
          <p:cNvSpPr/>
          <p:nvPr>
            <p:ph type="body" sz="quarter" idx="1"/>
          </p:nvPr>
        </p:nvSpPr>
        <p:spPr>
          <a:prstGeom prst="rect">
            <a:avLst/>
          </a:prstGeom>
        </p:spPr>
        <p:txBody>
          <a:bodyPr/>
          <a:lstStyle/>
          <a:p>
            <a:pPr/>
            <a:r>
              <a:t>In terms of whatever programming is turning into, I think about two things. Make offerings simple and make them optional. But think about what you used to do and see if you can still do them. Monday night knitting at the library was a big deal in the before times. Now people do it over Zoom and a small piece of what they're used to is still available to them.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Shape 319"/>
          <p:cNvSpPr/>
          <p:nvPr>
            <p:ph type="sldImg"/>
          </p:nvPr>
        </p:nvSpPr>
        <p:spPr>
          <a:prstGeom prst="rect">
            <a:avLst/>
          </a:prstGeom>
        </p:spPr>
        <p:txBody>
          <a:bodyPr/>
          <a:lstStyle/>
          <a:p>
            <a:pPr/>
          </a:p>
        </p:txBody>
      </p:sp>
      <p:sp>
        <p:nvSpPr>
          <p:cNvPr id="320" name="Shape 320"/>
          <p:cNvSpPr/>
          <p:nvPr>
            <p:ph type="body" sz="quarter" idx="1"/>
          </p:nvPr>
        </p:nvSpPr>
        <p:spPr>
          <a:prstGeom prst="rect">
            <a:avLst/>
          </a:prstGeom>
        </p:spPr>
        <p:txBody>
          <a:bodyPr/>
          <a:lstStyle/>
          <a:p>
            <a:pPr/>
            <a:r>
              <a:t>One of our local libraries just went through their ILS and called some of their "regulars" just to check in.There's a lively debate on social media about how much people thought this was a good idea, but it went a long way towards helping people feel connected in this small rural town. Don't feel bad taking stuff from other libraries. And think hard on who may still be left out and what might be a good way to reach them.</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Shape 325"/>
          <p:cNvSpPr/>
          <p:nvPr>
            <p:ph type="sldImg"/>
          </p:nvPr>
        </p:nvSpPr>
        <p:spPr>
          <a:prstGeom prst="rect">
            <a:avLst/>
          </a:prstGeom>
        </p:spPr>
        <p:txBody>
          <a:bodyPr/>
          <a:lstStyle/>
          <a:p>
            <a:pPr/>
          </a:p>
        </p:txBody>
      </p:sp>
      <p:sp>
        <p:nvSpPr>
          <p:cNvPr id="326" name="Shape 326"/>
          <p:cNvSpPr/>
          <p:nvPr>
            <p:ph type="body" sz="quarter" idx="1"/>
          </p:nvPr>
        </p:nvSpPr>
        <p:spPr>
          <a:prstGeom prst="rect">
            <a:avLst/>
          </a:prstGeom>
        </p:spPr>
        <p:txBody>
          <a:bodyPr/>
          <a:lstStyle/>
          <a:p>
            <a:pPr/>
            <a:r>
              <a:t>And sometimes things still happen "in person" and this is hugely location dependent, but one of our libraries has a "Little free joke library" by the book drop. Content on USB drives isn't out of the question (though I haven't seen anyone doing it)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Shape 331"/>
          <p:cNvSpPr/>
          <p:nvPr>
            <p:ph type="sldImg"/>
          </p:nvPr>
        </p:nvSpPr>
        <p:spPr>
          <a:prstGeom prst="rect">
            <a:avLst/>
          </a:prstGeom>
        </p:spPr>
        <p:txBody>
          <a:bodyPr/>
          <a:lstStyle/>
          <a:p>
            <a:pPr/>
          </a:p>
        </p:txBody>
      </p:sp>
      <p:sp>
        <p:nvSpPr>
          <p:cNvPr id="332" name="Shape 332"/>
          <p:cNvSpPr/>
          <p:nvPr>
            <p:ph type="body" sz="quarter" idx="1"/>
          </p:nvPr>
        </p:nvSpPr>
        <p:spPr>
          <a:prstGeom prst="rect">
            <a:avLst/>
          </a:prstGeom>
        </p:spPr>
        <p:txBody>
          <a:bodyPr/>
          <a:lstStyle/>
          <a:p>
            <a:pPr/>
            <a:r>
              <a:t>And always think about the last leg of the stool, making  it accessible.Paid Zoom accounts get auto-captioning. Try it out. If you're doing more audio content work on getting transcripts, and as we look into opening up more, if you're going to require masks, make sure they're accessible to all (this LFL has masks and templates available)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hape 341"/>
          <p:cNvSpPr/>
          <p:nvPr>
            <p:ph type="sldImg"/>
          </p:nvPr>
        </p:nvSpPr>
        <p:spPr>
          <a:prstGeom prst="rect">
            <a:avLst/>
          </a:prstGeom>
        </p:spPr>
        <p:txBody>
          <a:bodyPr/>
          <a:lstStyle/>
          <a:p>
            <a:pPr/>
          </a:p>
        </p:txBody>
      </p:sp>
      <p:sp>
        <p:nvSpPr>
          <p:cNvPr id="342" name="Shape 342"/>
          <p:cNvSpPr/>
          <p:nvPr>
            <p:ph type="body" sz="quarter" idx="1"/>
          </p:nvPr>
        </p:nvSpPr>
        <p:spPr>
          <a:prstGeom prst="rect">
            <a:avLst/>
          </a:prstGeom>
        </p:spPr>
        <p:txBody>
          <a:bodyPr/>
          <a:lstStyle/>
          <a:p>
            <a:pPr/>
            <a:r>
              <a:t>And lastly, think about your staff. If they need digital help, acknowledge that and know that it may cost money. Continue to try to find ways to celebrate. Maybe if there doesn't have to be someone at the desk, the person who is good at certain things can get to do more of those things rightnow.</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Shape 349"/>
          <p:cNvSpPr/>
          <p:nvPr>
            <p:ph type="sldImg"/>
          </p:nvPr>
        </p:nvSpPr>
        <p:spPr>
          <a:prstGeom prst="rect">
            <a:avLst/>
          </a:prstGeom>
        </p:spPr>
        <p:txBody>
          <a:bodyPr/>
          <a:lstStyle/>
          <a:p>
            <a:pPr/>
          </a:p>
        </p:txBody>
      </p:sp>
      <p:sp>
        <p:nvSpPr>
          <p:cNvPr id="350" name="Shape 350"/>
          <p:cNvSpPr/>
          <p:nvPr>
            <p:ph type="body" sz="quarter" idx="1"/>
          </p:nvPr>
        </p:nvSpPr>
        <p:spPr>
          <a:prstGeom prst="rect">
            <a:avLst/>
          </a:prstGeom>
        </p:spPr>
        <p:txBody>
          <a:bodyPr/>
          <a:lstStyle/>
          <a:p>
            <a:pPr/>
            <a:r>
              <a:t>Things have both changed entirely and also not-changed. We're good at being resourceful we're just using new resources.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Shape 355"/>
          <p:cNvSpPr/>
          <p:nvPr>
            <p:ph type="sldImg"/>
          </p:nvPr>
        </p:nvSpPr>
        <p:spPr>
          <a:prstGeom prst="rect">
            <a:avLst/>
          </a:prstGeom>
        </p:spPr>
        <p:txBody>
          <a:bodyPr/>
          <a:lstStyle/>
          <a:p>
            <a:pPr/>
          </a:p>
        </p:txBody>
      </p:sp>
      <p:sp>
        <p:nvSpPr>
          <p:cNvPr id="356" name="Shape 356"/>
          <p:cNvSpPr/>
          <p:nvPr>
            <p:ph type="body" sz="quarter" idx="1"/>
          </p:nvPr>
        </p:nvSpPr>
        <p:spPr>
          <a:prstGeom prst="rect">
            <a:avLst/>
          </a:prstGeom>
        </p:spPr>
        <p:txBody>
          <a:bodyPr/>
          <a:lstStyle/>
          <a:p>
            <a:pPr/>
            <a:r>
              <a:t>More than ever, we need to put a human face on our digital outreach and contacts and connections.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hape 171"/>
          <p:cNvSpPr/>
          <p:nvPr>
            <p:ph type="sldImg"/>
          </p:nvPr>
        </p:nvSpPr>
        <p:spPr>
          <a:prstGeom prst="rect">
            <a:avLst/>
          </a:prstGeom>
        </p:spPr>
        <p:txBody>
          <a:bodyPr/>
          <a:lstStyle/>
          <a:p>
            <a:pPr/>
          </a:p>
        </p:txBody>
      </p:sp>
      <p:sp>
        <p:nvSpPr>
          <p:cNvPr id="172" name="Shape 172"/>
          <p:cNvSpPr/>
          <p:nvPr>
            <p:ph type="body" sz="quarter" idx="1"/>
          </p:nvPr>
        </p:nvSpPr>
        <p:spPr>
          <a:prstGeom prst="rect">
            <a:avLst/>
          </a:prstGeom>
        </p:spPr>
        <p:txBody>
          <a:bodyPr/>
          <a:lstStyle/>
          <a:p>
            <a:pPr/>
            <a:r>
              <a:t>I started library school (in this building, if you can believe it, though not in this room) before the graphical web and graduated after. Since then I've done many things but the bulk of it can be summed up as "teaching people how to use computers, in a library setting" Lately I've been living in Central Vermont where I do a regular drop-in time to help people learn to use technology. I see many people who are digitally divided, for a number of reasons.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Shape 175"/>
          <p:cNvSpPr/>
          <p:nvPr>
            <p:ph type="sldImg"/>
          </p:nvPr>
        </p:nvSpPr>
        <p:spPr>
          <a:prstGeom prst="rect">
            <a:avLst/>
          </a:prstGeom>
        </p:spPr>
        <p:txBody>
          <a:bodyPr/>
          <a:lstStyle/>
          <a:p>
            <a:pPr/>
          </a:p>
        </p:txBody>
      </p:sp>
      <p:sp>
        <p:nvSpPr>
          <p:cNvPr id="176" name="Shape 176"/>
          <p:cNvSpPr/>
          <p:nvPr>
            <p:ph type="body" sz="quarter" idx="1"/>
          </p:nvPr>
        </p:nvSpPr>
        <p:spPr>
          <a:prstGeom prst="rect">
            <a:avLst/>
          </a:prstGeom>
        </p:spPr>
        <p:txBody>
          <a:bodyPr/>
          <a:lstStyle/>
          <a:p>
            <a:pPr/>
            <a:r>
              <a:t>Let's talk about the digital divide. It's a term people use a lot (often when someone is talking about "solving" it) but I want to sketch its outlines.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Shape 181"/>
          <p:cNvSpPr/>
          <p:nvPr>
            <p:ph type="sldImg"/>
          </p:nvPr>
        </p:nvSpPr>
        <p:spPr>
          <a:prstGeom prst="rect">
            <a:avLst/>
          </a:prstGeom>
        </p:spPr>
        <p:txBody>
          <a:bodyPr/>
          <a:lstStyle/>
          <a:p>
            <a:pPr/>
          </a:p>
        </p:txBody>
      </p:sp>
      <p:sp>
        <p:nvSpPr>
          <p:cNvPr id="182" name="Shape 182"/>
          <p:cNvSpPr/>
          <p:nvPr>
            <p:ph type="body" sz="quarter" idx="1"/>
          </p:nvPr>
        </p:nvSpPr>
        <p:spPr>
          <a:prstGeom prst="rect">
            <a:avLst/>
          </a:prstGeom>
        </p:spPr>
        <p:txBody>
          <a:bodyPr/>
          <a:lstStyle/>
          <a:p>
            <a:pPr/>
            <a:r>
              <a:t>The definition has evolved over time. The first two options have been really well-addressed by public libraries. Go us! However the third issue gets tricky and I want to explore it more. Because if the problem is just access to computers and wifi, why didn't libraries actually just FIX this?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a:p>
        </p:txBody>
      </p:sp>
      <p:sp>
        <p:nvSpPr>
          <p:cNvPr id="186" name="Shape 186"/>
          <p:cNvSpPr/>
          <p:nvPr>
            <p:ph type="body" sz="quarter" idx="1"/>
          </p:nvPr>
        </p:nvSpPr>
        <p:spPr>
          <a:prstGeom prst="rect">
            <a:avLst/>
          </a:prstGeom>
        </p:spPr>
        <p:txBody>
          <a:bodyPr/>
          <a:lstStyle/>
          <a:p>
            <a:pPr/>
            <a:r>
              <a:t>This is the concept I have been talking more about lately.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Shape 190"/>
          <p:cNvSpPr/>
          <p:nvPr>
            <p:ph type="sldImg"/>
          </p:nvPr>
        </p:nvSpPr>
        <p:spPr>
          <a:prstGeom prst="rect">
            <a:avLst/>
          </a:prstGeom>
        </p:spPr>
        <p:txBody>
          <a:bodyPr/>
          <a:lstStyle/>
          <a:p>
            <a:pPr/>
          </a:p>
        </p:txBody>
      </p:sp>
      <p:sp>
        <p:nvSpPr>
          <p:cNvPr id="191" name="Shape 191"/>
          <p:cNvSpPr/>
          <p:nvPr>
            <p:ph type="body" sz="quarter" idx="1"/>
          </p:nvPr>
        </p:nvSpPr>
        <p:spPr>
          <a:prstGeom prst="rect">
            <a:avLst/>
          </a:prstGeom>
        </p:spPr>
        <p:txBody>
          <a:bodyPr/>
          <a:lstStyle/>
          <a:p>
            <a:pPr/>
            <a:r>
              <a:t>As more and more learning gets shifted into online spaces, both slowly over time and also suddenly over the past two months, we're looking at a new and different sort of divide which is this combination here. Are people ready to put themselves in a "teach yourself" environment? And what determines this isn't the strength of your wifi or the speed of your computer or your ability to click, it's more of a combination of things. Those skills are part of it, but there's also the trust aspect. Do you feel confident in your own abilities. Can you determine when you need help? Can you tell what is "fake news" and what is just someone with an opinion? These are all challenges and mean we may need to be teaching tech a little differently.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5" name="Shape 195"/>
          <p:cNvSpPr/>
          <p:nvPr>
            <p:ph type="sldImg"/>
          </p:nvPr>
        </p:nvSpPr>
        <p:spPr>
          <a:prstGeom prst="rect">
            <a:avLst/>
          </a:prstGeom>
        </p:spPr>
        <p:txBody>
          <a:bodyPr/>
          <a:lstStyle/>
          <a:p>
            <a:pPr/>
          </a:p>
        </p:txBody>
      </p:sp>
      <p:sp>
        <p:nvSpPr>
          <p:cNvPr id="196" name="Shape 196"/>
          <p:cNvSpPr/>
          <p:nvPr>
            <p:ph type="body" sz="quarter" idx="1"/>
          </p:nvPr>
        </p:nvSpPr>
        <p:spPr>
          <a:prstGeom prst="rect">
            <a:avLst/>
          </a:prstGeom>
        </p:spPr>
        <p:txBody>
          <a:bodyPr/>
          <a:lstStyle/>
          <a:p>
            <a:pPr/>
            <a:r>
              <a:t>And it can be hard to tell where people are along this spectrum. I read a fair amount about it and one of the things that can correlate with people's readiness can be, oddly enough, their knowledge of vocabulary. Someone who knows what a JPG is, will be more likely to be able to edit a JPG. This doesn't mean, of course, that teaching these terms makes people ready, but that immersing people (appropriately) in vocabulary they need to know (browser, JPG, URL) can help them and also give you an idea of how much they need to know</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2" name="Author and Date"/>
          <p:cNvSpPr txBox="1"/>
          <p:nvPr>
            <p:ph type="body" sz="quarter" idx="13"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3" name="Presentation Title"/>
          <p:cNvSpPr txBox="1"/>
          <p:nvPr>
            <p:ph type="title" hasCustomPrompt="1"/>
          </p:nvPr>
        </p:nvSpPr>
        <p:spPr>
          <a:xfrm>
            <a:off x="1206496" y="2574991"/>
            <a:ext cx="21971004" cy="4648201"/>
          </a:xfrm>
          <a:prstGeom prst="rect">
            <a:avLst/>
          </a:prstGeom>
        </p:spPr>
        <p:txBody>
          <a:bodyPr anchor="b"/>
          <a:lstStyle>
            <a:lvl1pPr>
              <a:lnSpc>
                <a:spcPct val="80000"/>
              </a:lnSpc>
              <a:defRPr spc="-232" sz="11600"/>
            </a:lvl1pPr>
          </a:lstStyle>
          <a:p>
            <a:pPr/>
            <a:r>
              <a:t>Presentation Title</a:t>
            </a:r>
          </a:p>
        </p:txBody>
      </p:sp>
      <p:sp>
        <p:nvSpPr>
          <p:cNvPr id="14"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9"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b="1" spc="-319" sz="16000"/>
            </a:lvl1pPr>
            <a:lvl2pPr marL="0" indent="0" algn="ctr">
              <a:lnSpc>
                <a:spcPct val="80000"/>
              </a:lnSpc>
              <a:spcBef>
                <a:spcPts val="0"/>
              </a:spcBef>
              <a:buSzTx/>
              <a:buNone/>
              <a:defRPr b="1" spc="-319" sz="16000"/>
            </a:lvl2pPr>
            <a:lvl3pPr marL="0" indent="0" algn="ctr">
              <a:lnSpc>
                <a:spcPct val="80000"/>
              </a:lnSpc>
              <a:spcBef>
                <a:spcPts val="0"/>
              </a:spcBef>
              <a:buSzTx/>
              <a:buNone/>
              <a:defRPr b="1" spc="-319" sz="16000"/>
            </a:lvl3pPr>
            <a:lvl4pPr marL="0" indent="0" algn="ctr">
              <a:lnSpc>
                <a:spcPct val="80000"/>
              </a:lnSpc>
              <a:spcBef>
                <a:spcPts val="0"/>
              </a:spcBef>
              <a:buSzTx/>
              <a:buNone/>
              <a:defRPr b="1" spc="-319" sz="16000"/>
            </a:lvl4pPr>
            <a:lvl5pPr marL="0" indent="0" algn="ctr">
              <a:lnSpc>
                <a:spcPct val="80000"/>
              </a:lnSpc>
              <a:spcBef>
                <a:spcPts val="0"/>
              </a:spcBef>
              <a:buSzTx/>
              <a:buNone/>
              <a:defRPr b="1" spc="-319" sz="16000"/>
            </a:lvl5pPr>
          </a:lstStyle>
          <a:p>
            <a:pPr/>
            <a:r>
              <a:t>Statement</a:t>
            </a:r>
          </a:p>
          <a:p>
            <a:pPr lvl="1"/>
            <a:r>
              <a:t/>
            </a:r>
          </a:p>
          <a:p>
            <a:pPr lvl="2"/>
            <a:r>
              <a:t/>
            </a:r>
          </a:p>
          <a:p>
            <a:pPr lvl="3"/>
            <a:r>
              <a:t/>
            </a:r>
          </a:p>
          <a:p>
            <a:pPr lvl="4"/>
            <a:r>
              <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7"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0" algn="ctr">
              <a:lnSpc>
                <a:spcPct val="80000"/>
              </a:lnSpc>
              <a:spcBef>
                <a:spcPts val="0"/>
              </a:spcBef>
              <a:buSzTx/>
              <a:buNone/>
              <a:defRPr b="1" spc="-250" sz="25000"/>
            </a:lvl2pPr>
            <a:lvl3pPr marL="0" indent="0" algn="ctr">
              <a:lnSpc>
                <a:spcPct val="80000"/>
              </a:lnSpc>
              <a:spcBef>
                <a:spcPts val="0"/>
              </a:spcBef>
              <a:buSzTx/>
              <a:buNone/>
              <a:defRPr b="1" spc="-250" sz="25000"/>
            </a:lvl3pPr>
            <a:lvl4pPr marL="0" indent="0" algn="ctr">
              <a:lnSpc>
                <a:spcPct val="80000"/>
              </a:lnSpc>
              <a:spcBef>
                <a:spcPts val="0"/>
              </a:spcBef>
              <a:buSzTx/>
              <a:buNone/>
              <a:defRPr b="1" spc="-250" sz="25000"/>
            </a:lvl4pPr>
            <a:lvl5pPr marL="0" indent="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8" name="Fact information"/>
          <p:cNvSpPr txBox="1"/>
          <p:nvPr>
            <p:ph type="body" sz="quarter" idx="13"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6" name="Attribution"/>
          <p:cNvSpPr txBox="1"/>
          <p:nvPr>
            <p:ph type="body" sz="quarter" idx="13"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7"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b="1" spc="-170" sz="8500"/>
            </a:lvl1pPr>
            <a:lvl2pPr marL="638923" indent="-469900">
              <a:spcBef>
                <a:spcPts val="0"/>
              </a:spcBef>
              <a:buSzTx/>
              <a:buNone/>
              <a:defRPr b="1" spc="-170" sz="8500"/>
            </a:lvl2pPr>
            <a:lvl3pPr marL="638923" indent="-469900">
              <a:spcBef>
                <a:spcPts val="0"/>
              </a:spcBef>
              <a:buSzTx/>
              <a:buNone/>
              <a:defRPr b="1" spc="-170" sz="8500"/>
            </a:lvl3pPr>
            <a:lvl4pPr marL="638923" indent="-469900">
              <a:spcBef>
                <a:spcPts val="0"/>
              </a:spcBef>
              <a:buSzTx/>
              <a:buNone/>
              <a:defRPr b="1" spc="-170" sz="8500"/>
            </a:lvl4pPr>
            <a:lvl5pPr marL="638923" indent="-469900">
              <a:spcBef>
                <a:spcPts val="0"/>
              </a:spcBef>
              <a:buSzTx/>
              <a:buNone/>
              <a:defRPr b="1" spc="-170" sz="8500"/>
            </a:lvl5pPr>
          </a:lstStyle>
          <a:p>
            <a:pPr/>
            <a:r>
              <a:t>“Notable Quote”</a:t>
            </a:r>
          </a:p>
          <a:p>
            <a:pPr lvl="1"/>
            <a:r>
              <a:t/>
            </a:r>
          </a:p>
          <a:p>
            <a:pPr lvl="2"/>
            <a:r>
              <a:t/>
            </a:r>
          </a:p>
          <a:p>
            <a:pPr lvl="3"/>
            <a:r>
              <a:t/>
            </a:r>
          </a:p>
          <a:p>
            <a:pPr lvl="4"/>
            <a:r>
              <a:t/>
            </a:r>
          </a:p>
        </p:txBody>
      </p:sp>
      <p:sp>
        <p:nvSpPr>
          <p:cNvPr id="1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125" name="Image"/>
          <p:cNvSpPr/>
          <p:nvPr>
            <p:ph type="pic" sz="quarter" idx="13"/>
          </p:nvPr>
        </p:nvSpPr>
        <p:spPr>
          <a:xfrm>
            <a:off x="15760700" y="1016000"/>
            <a:ext cx="7439099" cy="5949678"/>
          </a:xfrm>
          <a:prstGeom prst="rect">
            <a:avLst/>
          </a:prstGeom>
        </p:spPr>
        <p:txBody>
          <a:bodyPr lIns="91439" tIns="45719" rIns="91439" bIns="45719">
            <a:noAutofit/>
          </a:bodyPr>
          <a:lstStyle/>
          <a:p>
            <a:pPr/>
          </a:p>
        </p:txBody>
      </p:sp>
      <p:sp>
        <p:nvSpPr>
          <p:cNvPr id="126" name="Image"/>
          <p:cNvSpPr/>
          <p:nvPr>
            <p:ph type="pic" sz="half" idx="14"/>
          </p:nvPr>
        </p:nvSpPr>
        <p:spPr>
          <a:xfrm>
            <a:off x="13500100" y="3978275"/>
            <a:ext cx="10439400" cy="12150181"/>
          </a:xfrm>
          <a:prstGeom prst="rect">
            <a:avLst/>
          </a:prstGeom>
        </p:spPr>
        <p:txBody>
          <a:bodyPr lIns="91439" tIns="45719" rIns="91439" bIns="45719">
            <a:noAutofit/>
          </a:bodyPr>
          <a:lstStyle/>
          <a:p>
            <a:pPr/>
          </a:p>
        </p:txBody>
      </p:sp>
      <p:sp>
        <p:nvSpPr>
          <p:cNvPr id="127" name="Image"/>
          <p:cNvSpPr/>
          <p:nvPr>
            <p:ph type="pic" idx="15"/>
          </p:nvPr>
        </p:nvSpPr>
        <p:spPr>
          <a:xfrm>
            <a:off x="-139700" y="495300"/>
            <a:ext cx="16611600" cy="12458700"/>
          </a:xfrm>
          <a:prstGeom prst="rect">
            <a:avLst/>
          </a:prstGeom>
        </p:spPr>
        <p:txBody>
          <a:bodyPr lIns="91439" tIns="45719" rIns="91439" bIns="45719">
            <a:noAutofit/>
          </a:bodyPr>
          <a:lstStyle/>
          <a:p>
            <a:pP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35" name="Image"/>
          <p:cNvSpPr/>
          <p:nvPr>
            <p:ph type="pic" idx="13"/>
          </p:nvPr>
        </p:nvSpPr>
        <p:spPr>
          <a:xfrm>
            <a:off x="-1333500" y="-5524500"/>
            <a:ext cx="27051000" cy="21640800"/>
          </a:xfrm>
          <a:prstGeom prst="rect">
            <a:avLst/>
          </a:prstGeom>
        </p:spPr>
        <p:txBody>
          <a:bodyPr lIns="91439" tIns="45719" rIns="91439" bIns="45719">
            <a:noAutofit/>
          </a:bodyPr>
          <a:lstStyle/>
          <a:p>
            <a:pPr/>
          </a:p>
        </p:txBody>
      </p:sp>
      <p:sp>
        <p:nvSpPr>
          <p:cNvPr id="136"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p:spTree>
      <p:nvGrpSpPr>
        <p:cNvPr id="1" name=""/>
        <p:cNvGrpSpPr/>
        <p:nvPr/>
      </p:nvGrpSpPr>
      <p:grpSpPr>
        <a:xfrm>
          <a:off x="0" y="0"/>
          <a:ext cx="0" cy="0"/>
          <a:chOff x="0" y="0"/>
          <a:chExt cx="0" cy="0"/>
        </a:xfrm>
      </p:grpSpPr>
      <p:sp>
        <p:nvSpPr>
          <p:cNvPr id="22" name="666699290_02_crop_3159x1892.jpg"/>
          <p:cNvSpPr/>
          <p:nvPr>
            <p:ph type="pic" idx="13"/>
          </p:nvPr>
        </p:nvSpPr>
        <p:spPr>
          <a:xfrm>
            <a:off x="-1155700" y="-1295400"/>
            <a:ext cx="26746200" cy="16018933"/>
          </a:xfrm>
          <a:prstGeom prst="rect">
            <a:avLst/>
          </a:prstGeom>
        </p:spPr>
        <p:txBody>
          <a:bodyPr lIns="91439" tIns="45719" rIns="91439" bIns="45719">
            <a:noAutofit/>
          </a:bodyPr>
          <a:lstStyle/>
          <a:p>
            <a:pPr/>
          </a:p>
        </p:txBody>
      </p:sp>
      <p:sp>
        <p:nvSpPr>
          <p:cNvPr id="23" name="Presentation Title"/>
          <p:cNvSpPr txBox="1"/>
          <p:nvPr>
            <p:ph type="title" hasCustomPrompt="1"/>
          </p:nvPr>
        </p:nvSpPr>
        <p:spPr>
          <a:xfrm>
            <a:off x="1206500" y="7124700"/>
            <a:ext cx="21971000" cy="4648200"/>
          </a:xfrm>
          <a:prstGeom prst="rect">
            <a:avLst/>
          </a:prstGeom>
        </p:spPr>
        <p:txBody>
          <a:bodyPr anchor="b"/>
          <a:lstStyle>
            <a:lvl1pPr>
              <a:lnSpc>
                <a:spcPct val="80000"/>
              </a:lnSpc>
              <a:defRPr spc="-232" sz="11600"/>
            </a:lvl1pPr>
          </a:lstStyle>
          <a:p>
            <a:pPr/>
            <a:r>
              <a:t>Presentation Title</a:t>
            </a:r>
          </a:p>
        </p:txBody>
      </p:sp>
      <p:sp>
        <p:nvSpPr>
          <p:cNvPr id="24" name="Author and Date"/>
          <p:cNvSpPr txBox="1"/>
          <p:nvPr>
            <p:ph type="body" sz="quarter" idx="14"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5"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3" name="910457886_1434x1669.jpg"/>
          <p:cNvSpPr/>
          <p:nvPr>
            <p:ph type="pic" idx="13"/>
          </p:nvPr>
        </p:nvSpPr>
        <p:spPr>
          <a:xfrm>
            <a:off x="10972800" y="-203200"/>
            <a:ext cx="12144837" cy="14135100"/>
          </a:xfrm>
          <a:prstGeom prst="rect">
            <a:avLst/>
          </a:prstGeom>
        </p:spPr>
        <p:txBody>
          <a:bodyPr lIns="91439" tIns="45719" rIns="91439" bIns="45719">
            <a:noAutofit/>
          </a:bodyPr>
          <a:lstStyle/>
          <a:p>
            <a:pPr/>
          </a:p>
        </p:txBody>
      </p:sp>
      <p:sp>
        <p:nvSpPr>
          <p:cNvPr id="34"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5"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6"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3" name="Slide Title"/>
          <p:cNvSpPr txBox="1"/>
          <p:nvPr>
            <p:ph type="title" hasCustomPrompt="1"/>
          </p:nvPr>
        </p:nvSpPr>
        <p:spPr>
          <a:prstGeom prst="rect">
            <a:avLst/>
          </a:prstGeom>
        </p:spPr>
        <p:txBody>
          <a:bodyPr/>
          <a:lstStyle/>
          <a:p>
            <a:pPr/>
            <a:r>
              <a:t>Slide Title</a:t>
            </a:r>
          </a:p>
        </p:txBody>
      </p:sp>
      <p:sp>
        <p:nvSpPr>
          <p:cNvPr id="44" name="Slide Subtitle"/>
          <p:cNvSpPr txBox="1"/>
          <p:nvPr>
            <p:ph type="body" sz="quarter" idx="13"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5"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3" name="Body Level One…"/>
          <p:cNvSpPr txBox="1"/>
          <p:nvPr>
            <p:ph type="body" idx="1" hasCustomPrompt="1"/>
          </p:nvPr>
        </p:nvSpPr>
        <p:spPr>
          <a:xfrm>
            <a:off x="1206500" y="4248504"/>
            <a:ext cx="21971000" cy="8256012"/>
          </a:xfrm>
          <a:prstGeom prst="rect">
            <a:avLst/>
          </a:prstGeom>
        </p:spPr>
        <p:txBody>
          <a:bodyPr numCol="2" spcCol="1098550"/>
          <a:lstStyle/>
          <a:p>
            <a:pPr/>
            <a:r>
              <a:t>Slide bullet text</a:t>
            </a:r>
          </a:p>
          <a:p>
            <a:pPr lvl="1"/>
            <a:r>
              <a:t/>
            </a:r>
          </a:p>
          <a:p>
            <a:pPr lvl="2"/>
            <a:r>
              <a:t/>
            </a:r>
          </a:p>
          <a:p>
            <a:pPr lvl="3"/>
            <a:r>
              <a:t/>
            </a:r>
          </a:p>
          <a:p>
            <a:pPr lvl="4"/>
            <a:r>
              <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61" name="Slide Subtitle"/>
          <p:cNvSpPr txBox="1"/>
          <p:nvPr>
            <p:ph type="body" sz="quarter" idx="13"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2"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3" name="660384004_1290x1720.jpg"/>
          <p:cNvSpPr/>
          <p:nvPr>
            <p:ph type="pic" idx="14"/>
          </p:nvPr>
        </p:nvSpPr>
        <p:spPr>
          <a:xfrm>
            <a:off x="12192000" y="-407266"/>
            <a:ext cx="10916874" cy="14555832"/>
          </a:xfrm>
          <a:prstGeom prst="rect">
            <a:avLst/>
          </a:prstGeom>
        </p:spPr>
        <p:txBody>
          <a:bodyPr lIns="91439" tIns="45719" rIns="91439" bIns="45719">
            <a:noAutofit/>
          </a:bodyPr>
          <a:lstStyle/>
          <a:p>
            <a:pPr/>
          </a:p>
        </p:txBody>
      </p:sp>
      <p:sp>
        <p:nvSpPr>
          <p:cNvPr id="64"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2" name="Section Title"/>
          <p:cNvSpPr txBox="1"/>
          <p:nvPr>
            <p:ph type="title" hasCustomPrompt="1"/>
          </p:nvPr>
        </p:nvSpPr>
        <p:spPr>
          <a:xfrm>
            <a:off x="1206496" y="4533900"/>
            <a:ext cx="21971004" cy="4648200"/>
          </a:xfrm>
          <a:prstGeom prst="rect">
            <a:avLst/>
          </a:prstGeom>
        </p:spPr>
        <p:txBody>
          <a:bodyPr anchor="ctr"/>
          <a:lstStyle>
            <a:lvl1pPr>
              <a:lnSpc>
                <a:spcPct val="80000"/>
              </a:lnSpc>
              <a:defRPr b="0" spc="-232" sz="11600">
                <a:latin typeface="Helvetica Neue Medium"/>
                <a:ea typeface="Helvetica Neue Medium"/>
                <a:cs typeface="Helvetica Neue Medium"/>
                <a:sym typeface="Helvetica Neue Medium"/>
              </a:defRPr>
            </a:lvl1pPr>
          </a:lstStyle>
          <a:p>
            <a:pPr/>
            <a:r>
              <a:t>Section Title</a:t>
            </a:r>
          </a:p>
        </p:txBody>
      </p:sp>
      <p:sp>
        <p:nvSpPr>
          <p:cNvPr id="73"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80"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1" name="Slide Subtitle"/>
          <p:cNvSpPr txBox="1"/>
          <p:nvPr>
            <p:ph type="body" sz="quarter" idx="13"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9"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90" name="Agenda Subtitle"/>
          <p:cNvSpPr txBox="1"/>
          <p:nvPr>
            <p:ph type="body" sz="quarter" idx="13"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1" name="Body Level One…"/>
          <p:cNvSpPr txBox="1"/>
          <p:nvPr>
            <p:ph type="body" idx="1" hasCustomPrompt="1"/>
          </p:nvPr>
        </p:nvSpPr>
        <p:spPr>
          <a:xfrm>
            <a:off x="1206500" y="4248504"/>
            <a:ext cx="21971000" cy="8256012"/>
          </a:xfrm>
          <a:prstGeom prst="rect">
            <a:avLst/>
          </a:prstGeom>
        </p:spPr>
        <p:txBody>
          <a:bodyPr/>
          <a:lstStyle>
            <a:lvl1pPr marL="0" indent="0" defTabSz="825500">
              <a:lnSpc>
                <a:spcPct val="100000"/>
              </a:lnSpc>
              <a:spcBef>
                <a:spcPts val="1800"/>
              </a:spcBef>
              <a:buSzTx/>
              <a:buNone/>
              <a:defRPr spc="-55" sz="5500"/>
            </a:lvl1pPr>
            <a:lvl2pPr marL="0" indent="0" defTabSz="825500">
              <a:lnSpc>
                <a:spcPct val="100000"/>
              </a:lnSpc>
              <a:spcBef>
                <a:spcPts val="1800"/>
              </a:spcBef>
              <a:buSzTx/>
              <a:buNone/>
              <a:defRPr spc="-55" sz="5500"/>
            </a:lvl2pPr>
            <a:lvl3pPr marL="0" indent="0" defTabSz="825500">
              <a:lnSpc>
                <a:spcPct val="100000"/>
              </a:lnSpc>
              <a:spcBef>
                <a:spcPts val="1800"/>
              </a:spcBef>
              <a:buSzTx/>
              <a:buNone/>
              <a:defRPr spc="-55" sz="5500"/>
            </a:lvl3pPr>
            <a:lvl4pPr marL="0" indent="0" defTabSz="825500">
              <a:lnSpc>
                <a:spcPct val="100000"/>
              </a:lnSpc>
              <a:spcBef>
                <a:spcPts val="1800"/>
              </a:spcBef>
              <a:buSzTx/>
              <a:buNone/>
              <a:defRPr spc="-55" sz="5500"/>
            </a:lvl4pPr>
            <a:lvl5pPr marL="0" indent="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3621971"/>
            <a:ext cx="21971000" cy="82560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pic>
        <p:nvPicPr>
          <p:cNvPr id="4" name="Screen Shot 2020-05-03 at 16.19.18 .jpg" descr="Screen Shot 2020-05-03 at 16.19.18 .jpg"/>
          <p:cNvPicPr>
            <a:picLocks noChangeAspect="1"/>
          </p:cNvPicPr>
          <p:nvPr/>
        </p:nvPicPr>
        <p:blipFill>
          <a:blip r:embed="rId2">
            <a:extLst/>
          </a:blip>
          <a:stretch>
            <a:fillRect/>
          </a:stretch>
        </p:blipFill>
        <p:spPr>
          <a:xfrm>
            <a:off x="-20638" y="-14354"/>
            <a:ext cx="24425276" cy="340186"/>
          </a:xfrm>
          <a:prstGeom prst="rect">
            <a:avLst/>
          </a:prstGeom>
          <a:ln w="12700">
            <a:miter lim="400000"/>
          </a:ln>
        </p:spPr>
      </p:pic>
      <p:sp>
        <p:nvSpPr>
          <p:cNvPr id="5"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transition xmlns:p14="http://schemas.microsoft.com/office/powerpoint/2010/main" spd="med" advClick="1"/>
  <p:txStyles>
    <p:titleStyle>
      <a:lvl1pPr marL="0" marR="0" indent="0" algn="l" defTabSz="2438338" rtl="0" latinLnBrk="0">
        <a:lnSpc>
          <a:spcPct val="10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0" algn="l" defTabSz="2438338" rtl="0" latinLnBrk="0">
        <a:lnSpc>
          <a:spcPct val="10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0" algn="l" defTabSz="2438338" rtl="0" latinLnBrk="0">
        <a:lnSpc>
          <a:spcPct val="10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0" algn="l" defTabSz="2438338" rtl="0" latinLnBrk="0">
        <a:lnSpc>
          <a:spcPct val="10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0" algn="l" defTabSz="2438338" rtl="0" latinLnBrk="0">
        <a:lnSpc>
          <a:spcPct val="10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0" algn="l" defTabSz="2438338" rtl="0" latinLnBrk="0">
        <a:lnSpc>
          <a:spcPct val="10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0" algn="l" defTabSz="2438338" rtl="0" latinLnBrk="0">
        <a:lnSpc>
          <a:spcPct val="10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0" algn="l" defTabSz="2438338" rtl="0" latinLnBrk="0">
        <a:lnSpc>
          <a:spcPct val="10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0" algn="l" defTabSz="2438338" rtl="0" latinLnBrk="0">
        <a:lnSpc>
          <a:spcPct val="10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11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11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11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11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11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11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11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11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11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eg"/><Relationship Id="rId4" Type="http://schemas.openxmlformats.org/officeDocument/2006/relationships/hyperlink" Target="http://librarian.net/talks/swboces" TargetMode="External"/><Relationship Id="rId5"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0.xml"/><Relationship Id="rId3" Type="http://schemas.openxmlformats.org/officeDocument/2006/relationships/chart" Target="../charts/chart1.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5.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 Id="rId3" Type="http://schemas.openxmlformats.org/officeDocument/2006/relationships/image" Target="../media/image6.jpeg"/><Relationship Id="rId4" Type="http://schemas.openxmlformats.org/officeDocument/2006/relationships/image" Target="../media/image7.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8.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9.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10.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11.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9.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12.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10.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14.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16.jpeg"/><Relationship Id="rId4" Type="http://schemas.openxmlformats.org/officeDocument/2006/relationships/image" Target="../media/image11.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hyperlink" Target="http://librarian.net/talks/swboces" TargetMode="External"/></Relationships>

</file>

<file path=ppt/slides/_rels/slide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2" name="ZoomTalk.jpg" descr="ZoomTalk.jpg"/>
          <p:cNvPicPr>
            <a:picLocks noChangeAspect="1"/>
          </p:cNvPicPr>
          <p:nvPr>
            <p:ph type="pic" idx="13"/>
          </p:nvPr>
        </p:nvPicPr>
        <p:blipFill>
          <a:blip r:embed="rId3">
            <a:extLst/>
          </a:blip>
          <a:srcRect l="26" t="0" r="26" b="0"/>
          <a:stretch>
            <a:fillRect/>
          </a:stretch>
        </p:blipFill>
        <p:spPr>
          <a:xfrm>
            <a:off x="0" y="0"/>
            <a:ext cx="24384000" cy="13716000"/>
          </a:xfrm>
          <a:prstGeom prst="rect">
            <a:avLst/>
          </a:prstGeom>
        </p:spPr>
      </p:pic>
      <p:sp>
        <p:nvSpPr>
          <p:cNvPr id="153" name="Distance…"/>
          <p:cNvSpPr txBox="1"/>
          <p:nvPr>
            <p:ph type="title"/>
          </p:nvPr>
        </p:nvSpPr>
        <p:spPr>
          <a:xfrm>
            <a:off x="1206500" y="4682836"/>
            <a:ext cx="21971000" cy="7090064"/>
          </a:xfrm>
          <a:prstGeom prst="rect">
            <a:avLst/>
          </a:prstGeom>
        </p:spPr>
        <p:txBody>
          <a:bodyPr/>
          <a:lstStyle/>
          <a:p>
            <a:pPr>
              <a:defRPr spc="-346" sz="17300"/>
            </a:pPr>
            <a:r>
              <a:t>Distance </a:t>
            </a:r>
          </a:p>
          <a:p>
            <a:pPr>
              <a:defRPr spc="-346" sz="17300"/>
            </a:pPr>
            <a:r>
              <a:t>doesn't mean </a:t>
            </a:r>
          </a:p>
          <a:p>
            <a:pPr>
              <a:defRPr spc="-346" sz="17300"/>
            </a:pPr>
            <a:r>
              <a:t>distant.</a:t>
            </a:r>
          </a:p>
        </p:txBody>
      </p:sp>
      <p:sp>
        <p:nvSpPr>
          <p:cNvPr id="154" name="Jessamyn West - May 15, 2020"/>
          <p:cNvSpPr txBox="1"/>
          <p:nvPr>
            <p:ph type="body" idx="14"/>
          </p:nvPr>
        </p:nvSpPr>
        <p:spPr>
          <a:prstGeom prst="rect">
            <a:avLst/>
          </a:prstGeom>
          <a:extLst>
            <a:ext uri="{C572A759-6A51-4108-AA02-DFA0A04FC94B}">
              <ma14:wrappingTextBoxFlag xmlns:ma14="http://schemas.microsoft.com/office/mac/drawingml/2011/main" val="1"/>
            </a:ext>
          </a:extLst>
        </p:spPr>
        <p:txBody>
          <a:bodyPr/>
          <a:lstStyle/>
          <a:p>
            <a:pPr/>
            <a:r>
              <a:t>Jessamyn West - May 15, 2020</a:t>
            </a:r>
          </a:p>
        </p:txBody>
      </p:sp>
      <p:sp>
        <p:nvSpPr>
          <p:cNvPr id="155" name="&lt;librarian.net/talks/swboces&gt;"/>
          <p:cNvSpPr txBox="1"/>
          <p:nvPr>
            <p:ph type="body" sz="quarter" idx="1"/>
          </p:nvPr>
        </p:nvSpPr>
        <p:spPr>
          <a:xfrm>
            <a:off x="1206500" y="11960604"/>
            <a:ext cx="21971000" cy="1116951"/>
          </a:xfrm>
          <a:prstGeom prst="rect">
            <a:avLst/>
          </a:prstGeom>
        </p:spPr>
        <p:txBody>
          <a:bodyPr/>
          <a:lstStyle/>
          <a:p>
            <a:pPr/>
            <a:r>
              <a:t>&lt;</a:t>
            </a:r>
            <a:r>
              <a:rPr i="1">
                <a:hlinkClick r:id="rId4" invalidUrl="" action="" tgtFrame="" tooltip="" history="1" highlightClick="0" endSnd="0"/>
              </a:rPr>
              <a:t>librarian.net/talks/swboces</a:t>
            </a:r>
            <a:r>
              <a:t>&gt;</a:t>
            </a:r>
          </a:p>
        </p:txBody>
      </p:sp>
      <p:pic>
        <p:nvPicPr>
          <p:cNvPr id="156" name="noun_wifi_2146863.png" descr="noun_wifi_2146863.png"/>
          <p:cNvPicPr>
            <a:picLocks noChangeAspect="1"/>
          </p:cNvPicPr>
          <p:nvPr/>
        </p:nvPicPr>
        <p:blipFill>
          <a:blip r:embed="rId5">
            <a:extLst/>
          </a:blip>
          <a:stretch>
            <a:fillRect/>
          </a:stretch>
        </p:blipFill>
        <p:spPr>
          <a:xfrm>
            <a:off x="17742476" y="1711036"/>
            <a:ext cx="4005277" cy="3638692"/>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Digital Equity"/>
          <p:cNvSpPr txBox="1"/>
          <p:nvPr>
            <p:ph type="body" sz="half" idx="1"/>
          </p:nvPr>
        </p:nvSpPr>
        <p:spPr>
          <a:prstGeom prst="rect">
            <a:avLst/>
          </a:prstGeom>
        </p:spPr>
        <p:txBody>
          <a:bodyPr/>
          <a:lstStyle/>
          <a:p>
            <a:pPr/>
            <a:r>
              <a:t>Digital Equity</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2" name="Dr. Colin Rhinesmith - Poverty and the Cost of Broadband"/>
          <p:cNvSpPr txBox="1"/>
          <p:nvPr>
            <p:ph type="body" idx="13"/>
          </p:nvPr>
        </p:nvSpPr>
        <p:spPr>
          <a:prstGeom prst="rect">
            <a:avLst/>
          </a:prstGeom>
          <a:extLst>
            <a:ext uri="{C572A759-6A51-4108-AA02-DFA0A04FC94B}">
              <ma14:wrappingTextBoxFlag xmlns:ma14="http://schemas.microsoft.com/office/mac/drawingml/2011/main" val="1"/>
            </a:ext>
          </a:extLst>
        </p:spPr>
        <p:txBody>
          <a:bodyPr/>
          <a:lstStyle/>
          <a:p>
            <a:pPr/>
            <a:r>
              <a:t>Dr. Colin Rhinesmith - </a:t>
            </a:r>
            <a:r>
              <a:rPr i="1"/>
              <a:t>Poverty and the Cost of Broadband</a:t>
            </a:r>
          </a:p>
        </p:txBody>
      </p:sp>
      <p:sp>
        <p:nvSpPr>
          <p:cNvPr id="203" name="&quot;…[P]aying for broadband is not as much of a choice that involves what they are willing to pay for different Internet speeds, but rather a choice between broadband service and the ability to pay for food.&quot;"/>
          <p:cNvSpPr txBox="1"/>
          <p:nvPr>
            <p:ph type="body" idx="1"/>
          </p:nvPr>
        </p:nvSpPr>
        <p:spPr>
          <a:xfrm>
            <a:off x="1753923" y="2687066"/>
            <a:ext cx="20876154" cy="6732540"/>
          </a:xfrm>
          <a:prstGeom prst="rect">
            <a:avLst/>
          </a:prstGeom>
        </p:spPr>
        <p:txBody>
          <a:bodyPr/>
          <a:lstStyle>
            <a:lvl1pPr marL="600587" indent="-441705" defTabSz="2292038">
              <a:defRPr spc="-159" sz="7990"/>
            </a:lvl1pPr>
          </a:lstStyle>
          <a:p>
            <a:pPr/>
            <a:r>
              <a:t>"…[P]aying for broadband is not as much of a choice that involves what they are willing to pay for different Internet speeds, but rather a choice between broadband service and the ability to pay for food."</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A cell phone is not a computer."/>
          <p:cNvSpPr txBox="1"/>
          <p:nvPr>
            <p:ph type="title"/>
          </p:nvPr>
        </p:nvSpPr>
        <p:spPr>
          <a:prstGeom prst="rect">
            <a:avLst/>
          </a:prstGeom>
        </p:spPr>
        <p:txBody>
          <a:bodyPr/>
          <a:lstStyle/>
          <a:p>
            <a:pPr/>
            <a:r>
              <a:t>A cell phone is not a computer.</a:t>
            </a:r>
          </a:p>
        </p:txBody>
      </p:sp>
      <p:pic>
        <p:nvPicPr>
          <p:cNvPr id="208" name="noun_Cell Phone_29541.png" descr="noun_Cell Phone_29541.png"/>
          <p:cNvPicPr>
            <a:picLocks noChangeAspect="1"/>
          </p:cNvPicPr>
          <p:nvPr/>
        </p:nvPicPr>
        <p:blipFill>
          <a:blip r:embed="rId3">
            <a:extLst/>
          </a:blip>
          <a:stretch>
            <a:fillRect/>
          </a:stretch>
        </p:blipFill>
        <p:spPr>
          <a:xfrm>
            <a:off x="12201670" y="1566067"/>
            <a:ext cx="11905941" cy="12251335"/>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Mobile data plans are not home broadband."/>
          <p:cNvSpPr txBox="1"/>
          <p:nvPr>
            <p:ph type="title"/>
          </p:nvPr>
        </p:nvSpPr>
        <p:spPr>
          <a:prstGeom prst="rect">
            <a:avLst/>
          </a:prstGeom>
        </p:spPr>
        <p:txBody>
          <a:bodyPr/>
          <a:lstStyle/>
          <a:p>
            <a:pPr/>
            <a:r>
              <a:t>Mobile data plans are not home broadband.</a:t>
            </a:r>
          </a:p>
        </p:txBody>
      </p:sp>
      <p:pic>
        <p:nvPicPr>
          <p:cNvPr id="213" name="noun_mobile data_931900.png" descr="noun_mobile data_931900.png"/>
          <p:cNvPicPr>
            <a:picLocks noChangeAspect="1"/>
          </p:cNvPicPr>
          <p:nvPr/>
        </p:nvPicPr>
        <p:blipFill>
          <a:blip r:embed="rId3">
            <a:extLst/>
          </a:blip>
          <a:stretch>
            <a:fillRect/>
          </a:stretch>
        </p:blipFill>
        <p:spPr>
          <a:xfrm>
            <a:off x="12117387" y="3380097"/>
            <a:ext cx="11423618" cy="1084244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quot;Design and delivery of devices and services can… create barriers when they do not recognize the needs of all ages or cultures.&quot;"/>
          <p:cNvSpPr txBox="1"/>
          <p:nvPr>
            <p:ph type="title"/>
          </p:nvPr>
        </p:nvSpPr>
        <p:spPr>
          <a:xfrm>
            <a:off x="1549939" y="3916863"/>
            <a:ext cx="9779001" cy="5882274"/>
          </a:xfrm>
          <a:prstGeom prst="rect">
            <a:avLst/>
          </a:prstGeom>
        </p:spPr>
        <p:txBody>
          <a:bodyPr/>
          <a:lstStyle>
            <a:lvl1pPr defTabSz="1779987">
              <a:defRPr spc="-124" sz="6205"/>
            </a:lvl1pPr>
          </a:lstStyle>
          <a:p>
            <a:pPr/>
            <a:r>
              <a:t>"Design and delivery of devices and services can… create barriers when they do not recognize the needs of all ages or cultures."</a:t>
            </a:r>
          </a:p>
        </p:txBody>
      </p:sp>
      <p:pic>
        <p:nvPicPr>
          <p:cNvPr id="218" name="noun_equity_1054753.png" descr="noun_equity_1054753.png"/>
          <p:cNvPicPr>
            <a:picLocks noChangeAspect="1"/>
          </p:cNvPicPr>
          <p:nvPr/>
        </p:nvPicPr>
        <p:blipFill>
          <a:blip r:embed="rId3">
            <a:extLst/>
          </a:blip>
          <a:stretch>
            <a:fillRect/>
          </a:stretch>
        </p:blipFill>
        <p:spPr>
          <a:xfrm>
            <a:off x="12374399" y="2163862"/>
            <a:ext cx="11942678" cy="10653187"/>
          </a:xfrm>
          <a:prstGeom prst="rect">
            <a:avLst/>
          </a:prstGeom>
          <a:ln w="12700">
            <a:miter lim="400000"/>
          </a:ln>
        </p:spPr>
      </p:pic>
      <p:sp>
        <p:nvSpPr>
          <p:cNvPr id="219" name="Pew Research Center"/>
          <p:cNvSpPr txBox="1"/>
          <p:nvPr/>
        </p:nvSpPr>
        <p:spPr>
          <a:xfrm>
            <a:off x="1653218" y="10427074"/>
            <a:ext cx="6425490" cy="82051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vl1pPr>
          </a:lstStyle>
          <a:p>
            <a:pPr/>
            <a:r>
              <a:t>Pew Research Center</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Digital Inclusion Work"/>
          <p:cNvSpPr txBox="1"/>
          <p:nvPr>
            <p:ph type="title"/>
          </p:nvPr>
        </p:nvSpPr>
        <p:spPr>
          <a:prstGeom prst="rect">
            <a:avLst/>
          </a:prstGeom>
        </p:spPr>
        <p:txBody>
          <a:bodyPr/>
          <a:lstStyle/>
          <a:p>
            <a:pPr/>
            <a:r>
              <a:t>Digital Inclusion Work</a:t>
            </a:r>
          </a:p>
        </p:txBody>
      </p:sp>
      <p:sp>
        <p:nvSpPr>
          <p:cNvPr id="224" name="Affordable broadband…"/>
          <p:cNvSpPr txBox="1"/>
          <p:nvPr>
            <p:ph type="body" sz="half" idx="1"/>
          </p:nvPr>
        </p:nvSpPr>
        <p:spPr>
          <a:xfrm>
            <a:off x="1206500" y="3621971"/>
            <a:ext cx="15568018" cy="8256011"/>
          </a:xfrm>
          <a:prstGeom prst="rect">
            <a:avLst/>
          </a:prstGeom>
        </p:spPr>
        <p:txBody>
          <a:bodyPr/>
          <a:lstStyle/>
          <a:p>
            <a:pPr marL="228600" indent="-228600">
              <a:buSzPct val="100000"/>
              <a:buAutoNum type="arabicPeriod" startAt="1"/>
              <a:defRPr sz="5500"/>
            </a:pPr>
            <a:r>
              <a:t> Affordable broadband</a:t>
            </a:r>
          </a:p>
          <a:p>
            <a:pPr marL="228600" indent="-228600">
              <a:buSzPct val="100000"/>
              <a:buAutoNum type="arabicPeriod" startAt="1"/>
              <a:defRPr sz="5500"/>
            </a:pPr>
            <a:r>
              <a:t> Low-cost computers</a:t>
            </a:r>
          </a:p>
          <a:p>
            <a:pPr marL="228600" indent="-228600">
              <a:buSzPct val="100000"/>
              <a:buAutoNum type="arabicPeriod" startAt="1"/>
              <a:defRPr sz="5500"/>
            </a:pPr>
            <a:r>
              <a:t> Digital literacy training </a:t>
            </a:r>
            <a:r>
              <a:rPr>
                <a:solidFill>
                  <a:srgbClr val="F41696"/>
                </a:solidFill>
              </a:rPr>
              <a:t>tied</a:t>
            </a:r>
            <a:r>
              <a:t> to relevant content and services</a:t>
            </a:r>
          </a:p>
          <a:p>
            <a:pPr marL="228600" indent="-228600">
              <a:buSzPct val="100000"/>
              <a:buAutoNum type="arabicPeriod" startAt="1"/>
              <a:defRPr sz="5500"/>
            </a:pPr>
            <a:r>
              <a:t> A tech support plan or path to enable actual </a:t>
            </a:r>
            <a:r>
              <a:rPr>
                <a:solidFill>
                  <a:srgbClr val="F41696"/>
                </a:solidFill>
              </a:rPr>
              <a:t>use</a:t>
            </a:r>
            <a:r>
              <a:t> of 1 through 3.</a:t>
            </a:r>
          </a:p>
        </p:txBody>
      </p:sp>
      <p:pic>
        <p:nvPicPr>
          <p:cNvPr id="225" name="noun_tech support_368088.png" descr="noun_tech support_368088.png"/>
          <p:cNvPicPr>
            <a:picLocks noChangeAspect="1"/>
          </p:cNvPicPr>
          <p:nvPr/>
        </p:nvPicPr>
        <p:blipFill>
          <a:blip r:embed="rId3">
            <a:extLst/>
          </a:blip>
          <a:stretch>
            <a:fillRect/>
          </a:stretch>
        </p:blipFill>
        <p:spPr>
          <a:xfrm>
            <a:off x="17029509" y="5930106"/>
            <a:ext cx="7480301" cy="770890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New Normal"/>
          <p:cNvSpPr txBox="1"/>
          <p:nvPr>
            <p:ph type="body" sz="half" idx="1"/>
          </p:nvPr>
        </p:nvSpPr>
        <p:spPr>
          <a:prstGeom prst="rect">
            <a:avLst/>
          </a:prstGeom>
        </p:spPr>
        <p:txBody>
          <a:bodyPr/>
          <a:lstStyle/>
          <a:p>
            <a:pPr/>
            <a:r>
              <a:t>New Normal</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We need to get people computers and internet access at the same time as we are encouraging and teaching them how to use both.…"/>
          <p:cNvSpPr txBox="1"/>
          <p:nvPr>
            <p:ph type="body" idx="1"/>
          </p:nvPr>
        </p:nvSpPr>
        <p:spPr>
          <a:xfrm>
            <a:off x="1753923" y="3065657"/>
            <a:ext cx="20876154" cy="7584686"/>
          </a:xfrm>
          <a:prstGeom prst="rect">
            <a:avLst/>
          </a:prstGeom>
        </p:spPr>
        <p:txBody>
          <a:bodyPr/>
          <a:lstStyle/>
          <a:p>
            <a:pPr marL="587809" indent="-432308" defTabSz="2243271">
              <a:defRPr spc="-178" sz="8924"/>
            </a:pPr>
            <a:r>
              <a:t>We need to get people computers </a:t>
            </a:r>
            <a:r>
              <a:rPr i="1"/>
              <a:t>and</a:t>
            </a:r>
            <a:r>
              <a:t> internet access at the same time as we are encouraging </a:t>
            </a:r>
            <a:r>
              <a:rPr i="1"/>
              <a:t>and</a:t>
            </a:r>
            <a:r>
              <a:t> teaching them how to use both. </a:t>
            </a:r>
          </a:p>
          <a:p>
            <a:pPr marL="587809" indent="-432308" defTabSz="2243271">
              <a:defRPr spc="-178" sz="8924"/>
            </a:pPr>
            <a:r>
              <a:rPr>
                <a:solidFill>
                  <a:srgbClr val="F41696"/>
                </a:solidFill>
              </a:rPr>
              <a:t>This is hard</a:t>
            </a:r>
            <a:r>
              <a:t>.</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Digital Divide Definitions During a Pandemic"/>
          <p:cNvSpPr txBox="1"/>
          <p:nvPr>
            <p:ph type="title"/>
          </p:nvPr>
        </p:nvSpPr>
        <p:spPr>
          <a:prstGeom prst="rect">
            <a:avLst/>
          </a:prstGeom>
        </p:spPr>
        <p:txBody>
          <a:bodyPr/>
          <a:lstStyle/>
          <a:p>
            <a:pPr/>
            <a:r>
              <a:t>Digital Divide Definitions During a Pandemic</a:t>
            </a:r>
          </a:p>
        </p:txBody>
      </p:sp>
      <p:sp>
        <p:nvSpPr>
          <p:cNvPr id="238" name="Without help, whatever digital skills you had in the Before Times are what you have to work with.…"/>
          <p:cNvSpPr txBox="1"/>
          <p:nvPr>
            <p:ph type="body" idx="1"/>
          </p:nvPr>
        </p:nvSpPr>
        <p:spPr>
          <a:xfrm>
            <a:off x="1206500" y="3266331"/>
            <a:ext cx="21971000" cy="8256012"/>
          </a:xfrm>
          <a:prstGeom prst="rect">
            <a:avLst/>
          </a:prstGeom>
        </p:spPr>
        <p:txBody>
          <a:bodyPr/>
          <a:lstStyle/>
          <a:p>
            <a:pPr marL="210311" indent="-210311" defTabSz="2243271">
              <a:spcBef>
                <a:spcPts val="4100"/>
              </a:spcBef>
              <a:buSzPct val="100000"/>
              <a:buAutoNum type="arabicPeriod" startAt="1"/>
              <a:defRPr sz="4600"/>
            </a:pPr>
            <a:r>
              <a:t> Without help, whatever digital skills you had in the Before Times are what you have to work with. </a:t>
            </a:r>
          </a:p>
          <a:p>
            <a:pPr marL="210311" indent="-210311" defTabSz="2243271">
              <a:spcBef>
                <a:spcPts val="4100"/>
              </a:spcBef>
              <a:buSzPct val="100000"/>
              <a:buAutoNum type="arabicPeriod" startAt="1"/>
              <a:defRPr sz="4600"/>
            </a:pPr>
            <a:r>
              <a:t> All your school and work and socializing are online now, as well as most shopping, civics, recreation, and news.</a:t>
            </a:r>
          </a:p>
          <a:p>
            <a:pPr marL="210311" indent="-210311" defTabSz="2243271">
              <a:spcBef>
                <a:spcPts val="4100"/>
              </a:spcBef>
              <a:buSzPct val="100000"/>
              <a:buAutoNum type="arabicPeriod" startAt="1"/>
              <a:defRPr sz="4600"/>
            </a:pPr>
            <a:r>
              <a:t> Parents in highest-stress jobs/situations are least able to help kids who need it.</a:t>
            </a:r>
          </a:p>
          <a:p>
            <a:pPr marL="210311" indent="-210311" defTabSz="2243271">
              <a:spcBef>
                <a:spcPts val="4100"/>
              </a:spcBef>
              <a:buSzPct val="100000"/>
              <a:buAutoNum type="arabicPeriod" startAt="1"/>
              <a:defRPr sz="4600"/>
            </a:pPr>
            <a:r>
              <a:t> There </a:t>
            </a:r>
            <a:r>
              <a:rPr>
                <a:solidFill>
                  <a:srgbClr val="F41696"/>
                </a:solidFill>
              </a:rPr>
              <a:t>may</a:t>
            </a:r>
            <a:r>
              <a:t> be some new options for improving your tech &amp; internet situation. Support paths are confusing.</a:t>
            </a:r>
          </a:p>
          <a:p>
            <a:pPr marL="210311" indent="-210311" defTabSz="2243271">
              <a:spcBef>
                <a:spcPts val="4100"/>
              </a:spcBef>
              <a:buSzPct val="100000"/>
              <a:buAutoNum type="arabicPeriod" startAt="1"/>
              <a:defRPr sz="4600"/>
            </a:pPr>
            <a:r>
              <a:t> Everyone is in kind of a bad mood. At best.</a:t>
            </a:r>
          </a:p>
        </p:txBody>
      </p:sp>
      <p:sp>
        <p:nvSpPr>
          <p:cNvPr id="239" name="😟"/>
          <p:cNvSpPr txBox="1"/>
          <p:nvPr/>
        </p:nvSpPr>
        <p:spPr>
          <a:xfrm>
            <a:off x="19941218" y="10183283"/>
            <a:ext cx="2654301" cy="344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0"/>
            </a:lvl1pPr>
          </a:lstStyle>
          <a:p>
            <a:pPr/>
            <a:r>
              <a:t>😟</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3" name="Homework divide, exacerbated"/>
          <p:cNvSpPr txBox="1"/>
          <p:nvPr>
            <p:ph type="title"/>
          </p:nvPr>
        </p:nvSpPr>
        <p:spPr>
          <a:prstGeom prst="rect">
            <a:avLst/>
          </a:prstGeom>
        </p:spPr>
        <p:txBody>
          <a:bodyPr/>
          <a:lstStyle/>
          <a:p>
            <a:pPr/>
            <a:r>
              <a:t>Homework divide, exacerbated</a:t>
            </a:r>
          </a:p>
        </p:txBody>
      </p:sp>
      <p:sp>
        <p:nvSpPr>
          <p:cNvPr id="244" name="15% of U.S. households with school-age children do not have a high-speed internet connection at home.…"/>
          <p:cNvSpPr txBox="1"/>
          <p:nvPr>
            <p:ph type="body" idx="1"/>
          </p:nvPr>
        </p:nvSpPr>
        <p:spPr>
          <a:prstGeom prst="rect">
            <a:avLst/>
          </a:prstGeom>
        </p:spPr>
        <p:txBody>
          <a:bodyPr/>
          <a:lstStyle/>
          <a:p>
            <a:pPr/>
            <a:r>
              <a:t>15% of U.S. households with school-age children do not have a high-speed internet connection at home.</a:t>
            </a:r>
          </a:p>
          <a:p>
            <a:pPr/>
            <a:r>
              <a:t>35% of households with children ages 6-17 and an annual income below $30,000 a year do not have a high-speed internet connection at home (6% for households earning $75,000+).</a:t>
            </a:r>
          </a:p>
          <a:p>
            <a:pPr/>
            <a:r>
              <a:t>24% of teens with an annual family income below $30,000 said they often or sometimes cannot do homework assignments due to lack of reliable access to a computer or internet connectivity (9% for households earning $75,000+).</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Screen Shot 2020-05-03 at 16.51.03 .jpg" descr="Screen Shot 2020-05-03 at 16.51.03 .jpg"/>
          <p:cNvPicPr>
            <a:picLocks noChangeAspect="0"/>
          </p:cNvPicPr>
          <p:nvPr>
            <p:ph type="pic" idx="13"/>
          </p:nvPr>
        </p:nvPicPr>
        <p:blipFill>
          <a:blip r:embed="rId3">
            <a:extLst/>
          </a:blip>
          <a:stretch>
            <a:fillRect/>
          </a:stretch>
        </p:blipFill>
        <p:spPr>
          <a:xfrm>
            <a:off x="11976100" y="1130300"/>
            <a:ext cx="11353801" cy="11734801"/>
          </a:xfrm>
          <a:prstGeom prst="rect">
            <a:avLst/>
          </a:prstGeom>
          <a:ln w="9525">
            <a:round/>
          </a:ln>
        </p:spPr>
      </p:pic>
      <p:sp>
        <p:nvSpPr>
          <p:cNvPr id="161" name="Thanks for being here."/>
          <p:cNvSpPr txBox="1"/>
          <p:nvPr>
            <p:ph type="title"/>
          </p:nvPr>
        </p:nvSpPr>
        <p:spPr>
          <a:prstGeom prst="rect">
            <a:avLst/>
          </a:prstGeom>
        </p:spPr>
        <p:txBody>
          <a:bodyPr/>
          <a:lstStyle/>
          <a:p>
            <a:pPr/>
            <a:r>
              <a:t>Thanks for being here.</a:t>
            </a:r>
          </a:p>
        </p:txBody>
      </p:sp>
      <p:sp>
        <p:nvSpPr>
          <p:cNvPr id="162" name="We'll do what we can."/>
          <p:cNvSpPr txBox="1"/>
          <p:nvPr>
            <p:ph type="body" sz="quarter" idx="1"/>
          </p:nvPr>
        </p:nvSpPr>
        <p:spPr>
          <a:xfrm>
            <a:off x="1206500" y="8096441"/>
            <a:ext cx="9779000" cy="4349559"/>
          </a:xfrm>
          <a:prstGeom prst="rect">
            <a:avLst/>
          </a:prstGeom>
        </p:spPr>
        <p:txBody>
          <a:bodyPr/>
          <a:lstStyle/>
          <a:p>
            <a:pPr/>
            <a:r>
              <a:t>We'll do what we can.</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248" name="Do you need to use these to do your homework?"/>
          <p:cNvGraphicFramePr/>
          <p:nvPr/>
        </p:nvGraphicFramePr>
        <p:xfrm>
          <a:off x="1282495" y="889388"/>
          <a:ext cx="21819009" cy="11317159"/>
        </p:xfrm>
        <a:graphic xmlns:a="http://schemas.openxmlformats.org/drawingml/2006/main">
          <a:graphicData uri="http://schemas.openxmlformats.org/drawingml/2006/chart">
            <c:chart xmlns:c="http://schemas.openxmlformats.org/drawingml/2006/chart" r:id="rId3"/>
          </a:graphicData>
        </a:graphic>
      </p:graphicFrame>
      <p:sp>
        <p:nvSpPr>
          <p:cNvPr id="249" name="Cell phone"/>
          <p:cNvSpPr txBox="1"/>
          <p:nvPr/>
        </p:nvSpPr>
        <p:spPr>
          <a:xfrm>
            <a:off x="6442678" y="2603679"/>
            <a:ext cx="3038552"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Cell phone</a:t>
            </a:r>
          </a:p>
        </p:txBody>
      </p:sp>
      <p:sp>
        <p:nvSpPr>
          <p:cNvPr id="250" name="Public wifi"/>
          <p:cNvSpPr txBox="1"/>
          <p:nvPr/>
        </p:nvSpPr>
        <p:spPr>
          <a:xfrm>
            <a:off x="16523608" y="2603679"/>
            <a:ext cx="2890419"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Public wifi</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Tech Considerations"/>
          <p:cNvSpPr txBox="1"/>
          <p:nvPr>
            <p:ph type="body" sz="half" idx="1"/>
          </p:nvPr>
        </p:nvSpPr>
        <p:spPr>
          <a:prstGeom prst="rect">
            <a:avLst/>
          </a:prstGeom>
        </p:spPr>
        <p:txBody>
          <a:bodyPr/>
          <a:lstStyle/>
          <a:p>
            <a:pPr/>
            <a:r>
              <a:t>Tech Considerations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Screen Shot 2020-05-06 at 18.45.08 .jpg" descr="Screen Shot 2020-05-06 at 18.45.08 .jpg"/>
          <p:cNvPicPr>
            <a:picLocks noChangeAspect="1"/>
          </p:cNvPicPr>
          <p:nvPr/>
        </p:nvPicPr>
        <p:blipFill>
          <a:blip r:embed="rId3">
            <a:alphaModFix amt="28448"/>
            <a:extLst/>
          </a:blip>
          <a:stretch>
            <a:fillRect/>
          </a:stretch>
        </p:blipFill>
        <p:spPr>
          <a:xfrm>
            <a:off x="-131015" y="327183"/>
            <a:ext cx="24646030" cy="13459659"/>
          </a:xfrm>
          <a:prstGeom prst="rect">
            <a:avLst/>
          </a:prstGeom>
          <a:ln w="12700">
            <a:miter lim="400000"/>
          </a:ln>
        </p:spPr>
      </p:pic>
      <p:sp>
        <p:nvSpPr>
          <p:cNvPr id="259" name="Do you know how to connect people with low-cost internet and technology; do you know the other new COVID-19 rules &amp; regs?"/>
          <p:cNvSpPr txBox="1"/>
          <p:nvPr>
            <p:ph type="body" sz="half" idx="1"/>
          </p:nvPr>
        </p:nvSpPr>
        <p:spPr>
          <a:prstGeom prst="rect">
            <a:avLst/>
          </a:prstGeom>
        </p:spPr>
        <p:txBody>
          <a:bodyPr/>
          <a:lstStyle/>
          <a:p>
            <a:pPr marL="568641" indent="-418211" defTabSz="2170121">
              <a:defRPr spc="-151" sz="7565"/>
            </a:pPr>
            <a:r>
              <a:t>Do you know how to connect people with low-cost internet and technology; do you know the </a:t>
            </a:r>
            <a:r>
              <a:rPr>
                <a:solidFill>
                  <a:srgbClr val="F41696"/>
                </a:solidFill>
              </a:rPr>
              <a:t>other</a:t>
            </a:r>
            <a:r>
              <a:t> new COVID-19 rules &amp; regs?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Your primary goal is not to solve their problem. Your primary goal is to help them become one notch more capable of solving their problem on their own….…"/>
          <p:cNvSpPr txBox="1"/>
          <p:nvPr>
            <p:ph type="body" sz="half" idx="1"/>
          </p:nvPr>
        </p:nvSpPr>
        <p:spPr>
          <a:xfrm>
            <a:off x="1206500" y="4248504"/>
            <a:ext cx="11085249" cy="8256630"/>
          </a:xfrm>
          <a:prstGeom prst="rect">
            <a:avLst/>
          </a:prstGeom>
        </p:spPr>
        <p:txBody>
          <a:bodyPr/>
          <a:lstStyle/>
          <a:p>
            <a:pPr marL="0" indent="0" defTabSz="2292038">
              <a:spcBef>
                <a:spcPts val="4200"/>
              </a:spcBef>
              <a:buSzTx/>
              <a:buNone/>
              <a:defRPr sz="6016"/>
            </a:pPr>
            <a:r>
              <a:t>Your primary goal is not to solve their problem. Your primary goal is to help them become one notch more capable of solving their problem on their own…. </a:t>
            </a:r>
          </a:p>
          <a:p>
            <a:pPr marL="0" indent="0" defTabSz="2292038">
              <a:spcBef>
                <a:spcPts val="4200"/>
              </a:spcBef>
              <a:buSzTx/>
              <a:buNone/>
              <a:defRPr sz="6016"/>
            </a:pPr>
            <a:r>
              <a:t>Help them learn to think the problem through. </a:t>
            </a:r>
          </a:p>
        </p:txBody>
      </p:sp>
      <p:sp>
        <p:nvSpPr>
          <p:cNvPr id="264" name="How to Help Someone Use A Computer"/>
          <p:cNvSpPr txBox="1"/>
          <p:nvPr>
            <p:ph type="title"/>
          </p:nvPr>
        </p:nvSpPr>
        <p:spPr>
          <a:xfrm>
            <a:off x="1206500" y="1079500"/>
            <a:ext cx="9779000" cy="2168195"/>
          </a:xfrm>
          <a:prstGeom prst="rect">
            <a:avLst/>
          </a:prstGeom>
        </p:spPr>
        <p:txBody>
          <a:bodyPr/>
          <a:lstStyle>
            <a:lvl1pPr defTabSz="1926287">
              <a:defRPr spc="-134" sz="6715"/>
            </a:lvl1pPr>
          </a:lstStyle>
          <a:p>
            <a:pPr/>
            <a:r>
              <a:t>How to Help Someone Use A Computer</a:t>
            </a:r>
          </a:p>
        </p:txBody>
      </p:sp>
      <p:pic>
        <p:nvPicPr>
          <p:cNvPr id="265" name="noun_computer service_2536529.png" descr="noun_computer service_2536529.png"/>
          <p:cNvPicPr>
            <a:picLocks noChangeAspect="1"/>
          </p:cNvPicPr>
          <p:nvPr/>
        </p:nvPicPr>
        <p:blipFill>
          <a:blip r:embed="rId3">
            <a:extLst/>
          </a:blip>
          <a:stretch>
            <a:fillRect/>
          </a:stretch>
        </p:blipFill>
        <p:spPr>
          <a:xfrm>
            <a:off x="12606628" y="1864863"/>
            <a:ext cx="11579068" cy="9986274"/>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If students have to use a website, is there a handout or site that can show them how to use that website?…"/>
          <p:cNvSpPr txBox="1"/>
          <p:nvPr>
            <p:ph type="body" sz="half" idx="1"/>
          </p:nvPr>
        </p:nvSpPr>
        <p:spPr>
          <a:xfrm>
            <a:off x="1753923" y="3888142"/>
            <a:ext cx="20876154" cy="5939716"/>
          </a:xfrm>
          <a:prstGeom prst="rect">
            <a:avLst/>
          </a:prstGeom>
        </p:spPr>
        <p:txBody>
          <a:bodyPr/>
          <a:lstStyle/>
          <a:p>
            <a:pPr/>
            <a:r>
              <a:t>If students have to use a website, is there a handout or site that can show them </a:t>
            </a:r>
            <a:r>
              <a:rPr>
                <a:solidFill>
                  <a:srgbClr val="F41696"/>
                </a:solidFill>
              </a:rPr>
              <a:t>how</a:t>
            </a:r>
            <a:r>
              <a:t> to use that website? </a:t>
            </a:r>
          </a:p>
          <a:p>
            <a:pPr/>
            <a:r>
              <a:t>If not, could you make one?</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If someone needs to contact tech support, is there a handout or site that can show them how to contact tech support?…"/>
          <p:cNvSpPr txBox="1"/>
          <p:nvPr>
            <p:ph type="body" sz="half" idx="1"/>
          </p:nvPr>
        </p:nvSpPr>
        <p:spPr>
          <a:xfrm>
            <a:off x="1753923" y="3888142"/>
            <a:ext cx="20876154" cy="5939716"/>
          </a:xfrm>
          <a:prstGeom prst="rect">
            <a:avLst/>
          </a:prstGeom>
        </p:spPr>
        <p:txBody>
          <a:bodyPr/>
          <a:lstStyle/>
          <a:p>
            <a:pPr marL="626144" indent="-460502" defTabSz="2389572">
              <a:defRPr spc="-166" sz="8330"/>
            </a:pPr>
            <a:r>
              <a:t>If someone needs to contact tech support, is there a handout or site that can show them </a:t>
            </a:r>
            <a:r>
              <a:rPr>
                <a:solidFill>
                  <a:srgbClr val="F41696"/>
                </a:solidFill>
              </a:rPr>
              <a:t>how</a:t>
            </a:r>
            <a:r>
              <a:t> to contact tech support? </a:t>
            </a:r>
          </a:p>
          <a:p>
            <a:pPr marL="626144" indent="-460502" defTabSz="2389572">
              <a:defRPr spc="-166" sz="8330"/>
            </a:pPr>
            <a:r>
              <a:t>If not, could you make one?</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If they want to &quot;meet&quot; with people can you help them do that?…"/>
          <p:cNvSpPr txBox="1"/>
          <p:nvPr>
            <p:ph type="body" sz="half" idx="1"/>
          </p:nvPr>
        </p:nvSpPr>
        <p:spPr>
          <a:xfrm>
            <a:off x="2108420" y="4612049"/>
            <a:ext cx="20167160" cy="4491902"/>
          </a:xfrm>
          <a:prstGeom prst="rect">
            <a:avLst/>
          </a:prstGeom>
        </p:spPr>
        <p:txBody>
          <a:bodyPr/>
          <a:lstStyle/>
          <a:p>
            <a:pPr marL="498359" indent="-366521" defTabSz="1901904">
              <a:defRPr spc="-132" sz="6629"/>
            </a:pPr>
            <a:r>
              <a:t>If they want to "meet" with people can you </a:t>
            </a:r>
            <a:r>
              <a:rPr>
                <a:solidFill>
                  <a:srgbClr val="F41696"/>
                </a:solidFill>
              </a:rPr>
              <a:t>help</a:t>
            </a:r>
            <a:r>
              <a:t> them do that? </a:t>
            </a:r>
          </a:p>
          <a:p>
            <a:pPr marL="498359" indent="-366521" defTabSz="1901904">
              <a:defRPr spc="-132" sz="6629"/>
            </a:pPr>
            <a:r>
              <a:t>Can you lend them your Zoom room? What are the resources you have to share that may be </a:t>
            </a:r>
            <a:r>
              <a:rPr>
                <a:solidFill>
                  <a:srgbClr val="F41696"/>
                </a:solidFill>
              </a:rPr>
              <a:t>new</a:t>
            </a:r>
            <a:r>
              <a:t>?</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Simple &quot;how to fix this&quot; sets of images"/>
          <p:cNvSpPr txBox="1"/>
          <p:nvPr>
            <p:ph type="title"/>
          </p:nvPr>
        </p:nvSpPr>
        <p:spPr>
          <a:prstGeom prst="rect">
            <a:avLst/>
          </a:prstGeom>
        </p:spPr>
        <p:txBody>
          <a:bodyPr/>
          <a:lstStyle/>
          <a:p>
            <a:pPr/>
            <a:r>
              <a:t>Simple "how to fix this" sets of images</a:t>
            </a:r>
          </a:p>
        </p:txBody>
      </p:sp>
      <p:sp>
        <p:nvSpPr>
          <p:cNvPr id="282" name="1. Click here…"/>
          <p:cNvSpPr txBox="1"/>
          <p:nvPr>
            <p:ph type="body" idx="1"/>
          </p:nvPr>
        </p:nvSpPr>
        <p:spPr>
          <a:xfrm>
            <a:off x="1388070" y="3268268"/>
            <a:ext cx="21607860" cy="8256012"/>
          </a:xfrm>
          <a:prstGeom prst="rect">
            <a:avLst/>
          </a:prstGeom>
        </p:spPr>
        <p:txBody>
          <a:bodyPr lIns="12700" tIns="12700" rIns="12700" bIns="12700"/>
          <a:lstStyle/>
          <a:p>
            <a:pPr marL="3923">
              <a:defRPr spc="88" sz="8800"/>
            </a:pPr>
            <a:r>
              <a:t>1. Click here</a:t>
            </a:r>
            <a:br/>
          </a:p>
          <a:p>
            <a:pPr marL="3923">
              <a:defRPr spc="88" sz="8800"/>
            </a:pPr>
            <a:br/>
            <a:r>
              <a:t>2. Then click here</a:t>
            </a:r>
          </a:p>
        </p:txBody>
      </p:sp>
      <p:pic>
        <p:nvPicPr>
          <p:cNvPr id="283" name="Screen Shot 2020-05-13 at 11.36.40 .jpg" descr="Screen Shot 2020-05-13 at 11.36.40 .jpg"/>
          <p:cNvPicPr>
            <a:picLocks noChangeAspect="1"/>
          </p:cNvPicPr>
          <p:nvPr/>
        </p:nvPicPr>
        <p:blipFill>
          <a:blip r:embed="rId3">
            <a:extLst/>
          </a:blip>
          <a:stretch>
            <a:fillRect/>
          </a:stretch>
        </p:blipFill>
        <p:spPr>
          <a:xfrm>
            <a:off x="10070393" y="3268268"/>
            <a:ext cx="8958191" cy="4115048"/>
          </a:xfrm>
          <a:prstGeom prst="rect">
            <a:avLst/>
          </a:prstGeom>
          <a:ln w="12700">
            <a:miter lim="400000"/>
          </a:ln>
        </p:spPr>
      </p:pic>
      <p:pic>
        <p:nvPicPr>
          <p:cNvPr id="284" name="Screen Shot 2020-05-13 at 11.36.53 .jpg" descr="Screen Shot 2020-05-13 at 11.36.53 .jpg"/>
          <p:cNvPicPr>
            <a:picLocks noChangeAspect="1"/>
          </p:cNvPicPr>
          <p:nvPr/>
        </p:nvPicPr>
        <p:blipFill>
          <a:blip r:embed="rId4">
            <a:extLst/>
          </a:blip>
          <a:stretch>
            <a:fillRect/>
          </a:stretch>
        </p:blipFill>
        <p:spPr>
          <a:xfrm>
            <a:off x="9993424" y="9005665"/>
            <a:ext cx="9971728" cy="4393341"/>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8" name="New goals for our digitally divided patrons/students"/>
          <p:cNvSpPr txBox="1"/>
          <p:nvPr>
            <p:ph type="title"/>
          </p:nvPr>
        </p:nvSpPr>
        <p:spPr>
          <a:xfrm>
            <a:off x="1206500" y="1270000"/>
            <a:ext cx="9779000" cy="5187279"/>
          </a:xfrm>
          <a:prstGeom prst="rect">
            <a:avLst/>
          </a:prstGeom>
        </p:spPr>
        <p:txBody>
          <a:bodyPr/>
          <a:lstStyle/>
          <a:p>
            <a:pPr/>
            <a:r>
              <a:t>New goals for our digitally divided patrons/students</a:t>
            </a:r>
          </a:p>
        </p:txBody>
      </p:sp>
      <p:sp>
        <p:nvSpPr>
          <p:cNvPr id="289" name="…not to help them get partway there.…"/>
          <p:cNvSpPr txBox="1"/>
          <p:nvPr>
            <p:ph type="body" sz="quarter" idx="1"/>
          </p:nvPr>
        </p:nvSpPr>
        <p:spPr>
          <a:prstGeom prst="rect">
            <a:avLst/>
          </a:prstGeom>
        </p:spPr>
        <p:txBody>
          <a:bodyPr/>
          <a:lstStyle/>
          <a:p>
            <a:pPr/>
            <a:r>
              <a:t>…not to help them get partway there.</a:t>
            </a:r>
          </a:p>
          <a:p>
            <a:pPr/>
          </a:p>
          <a:p>
            <a:pPr/>
            <a:r>
              <a:t>The goal is for them to </a:t>
            </a:r>
            <a:r>
              <a:rPr>
                <a:solidFill>
                  <a:srgbClr val="F41696"/>
                </a:solidFill>
              </a:rPr>
              <a:t>get there</a:t>
            </a:r>
            <a:r>
              <a:t>.</a:t>
            </a:r>
          </a:p>
        </p:txBody>
      </p:sp>
      <p:pic>
        <p:nvPicPr>
          <p:cNvPr id="290" name="heads.jpg" descr="heads.jpg"/>
          <p:cNvPicPr>
            <a:picLocks noChangeAspect="1"/>
          </p:cNvPicPr>
          <p:nvPr/>
        </p:nvPicPr>
        <p:blipFill>
          <a:blip r:embed="rId3">
            <a:extLst/>
          </a:blip>
          <a:stretch>
            <a:fillRect/>
          </a:stretch>
        </p:blipFill>
        <p:spPr>
          <a:xfrm>
            <a:off x="12923852" y="1569105"/>
            <a:ext cx="9425753" cy="1057779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4" name="Screen Shot 2020-05-06 at 19.33.20 .jpg" descr="Screen Shot 2020-05-06 at 19.33.20 .jpg"/>
          <p:cNvPicPr>
            <a:picLocks noChangeAspect="1"/>
          </p:cNvPicPr>
          <p:nvPr>
            <p:ph type="pic" idx="13"/>
          </p:nvPr>
        </p:nvPicPr>
        <p:blipFill>
          <a:blip r:embed="rId3">
            <a:extLst/>
          </a:blip>
          <a:srcRect l="259" t="0" r="259" b="0"/>
          <a:stretch>
            <a:fillRect/>
          </a:stretch>
        </p:blipFill>
        <p:spPr>
          <a:xfrm>
            <a:off x="12192000" y="1270000"/>
            <a:ext cx="10922000" cy="11176000"/>
          </a:xfrm>
          <a:prstGeom prst="rect">
            <a:avLst/>
          </a:prstGeom>
        </p:spPr>
      </p:pic>
      <p:sp>
        <p:nvSpPr>
          <p:cNvPr id="295" name="It's not just the access…"/>
          <p:cNvSpPr txBox="1"/>
          <p:nvPr>
            <p:ph type="title"/>
          </p:nvPr>
        </p:nvSpPr>
        <p:spPr>
          <a:xfrm>
            <a:off x="1206500" y="1469804"/>
            <a:ext cx="9779000" cy="4741964"/>
          </a:xfrm>
          <a:prstGeom prst="rect">
            <a:avLst/>
          </a:prstGeom>
        </p:spPr>
        <p:txBody>
          <a:bodyPr/>
          <a:lstStyle/>
          <a:p>
            <a:pPr/>
            <a:r>
              <a:t>It's not just the access…</a:t>
            </a:r>
          </a:p>
        </p:txBody>
      </p:sp>
      <p:sp>
        <p:nvSpPr>
          <p:cNvPr id="296" name="…it's the sign, and the parking, and the map that shows you how to get there.*…"/>
          <p:cNvSpPr txBox="1"/>
          <p:nvPr>
            <p:ph type="body" sz="quarter" idx="1"/>
          </p:nvPr>
        </p:nvSpPr>
        <p:spPr>
          <a:xfrm>
            <a:off x="1206500" y="7060576"/>
            <a:ext cx="10125520" cy="5385424"/>
          </a:xfrm>
          <a:prstGeom prst="rect">
            <a:avLst/>
          </a:prstGeom>
        </p:spPr>
        <p:txBody>
          <a:bodyPr/>
          <a:lstStyle/>
          <a:p>
            <a:pPr/>
            <a:r>
              <a:t>…it's the sign, and the parking, and the map that shows you how to get there.</a:t>
            </a:r>
            <a:r>
              <a:rPr>
                <a:solidFill>
                  <a:srgbClr val="FAB0D9"/>
                </a:solidFill>
              </a:rPr>
              <a:t>*</a:t>
            </a:r>
            <a:endParaRPr>
              <a:solidFill>
                <a:srgbClr val="FAB0D9"/>
              </a:solidFill>
            </a:endParaRPr>
          </a:p>
          <a:p>
            <a:pPr/>
            <a:endParaRPr>
              <a:solidFill>
                <a:srgbClr val="FAB0D9"/>
              </a:solidFill>
            </a:endParaRPr>
          </a:p>
          <a:p>
            <a:pPr/>
            <a:endParaRPr>
              <a:solidFill>
                <a:srgbClr val="FAB0D9"/>
              </a:solidFill>
            </a:endParaRPr>
          </a:p>
          <a:p>
            <a:pPr>
              <a:defRPr sz="3900"/>
            </a:pPr>
            <a:r>
              <a:rPr>
                <a:solidFill>
                  <a:srgbClr val="FAB0D9"/>
                </a:solidFill>
              </a:rPr>
              <a:t>* both literally and metaphorically</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6" name="1147px-Atari-2600-Console.jpg" descr="1147px-Atari-2600-Console.jpg"/>
          <p:cNvPicPr>
            <a:picLocks noChangeAspect="1"/>
          </p:cNvPicPr>
          <p:nvPr/>
        </p:nvPicPr>
        <p:blipFill>
          <a:blip r:embed="rId3">
            <a:extLst/>
          </a:blip>
          <a:stretch>
            <a:fillRect/>
          </a:stretch>
        </p:blipFill>
        <p:spPr>
          <a:xfrm>
            <a:off x="4391335" y="-106151"/>
            <a:ext cx="15601330" cy="13928302"/>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Non-Tech Considerations"/>
          <p:cNvSpPr txBox="1"/>
          <p:nvPr>
            <p:ph type="body" sz="half" idx="1"/>
          </p:nvPr>
        </p:nvSpPr>
        <p:spPr>
          <a:prstGeom prst="rect">
            <a:avLst/>
          </a:prstGeom>
        </p:spPr>
        <p:txBody>
          <a:bodyPr/>
          <a:lstStyle>
            <a:lvl1pPr defTabSz="2243271">
              <a:defRPr spc="-294" sz="14720"/>
            </a:lvl1pPr>
          </a:lstStyle>
          <a:p>
            <a:pPr/>
            <a:r>
              <a:t>Non-Tech Considerations</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4" name="Reassurance and empathy without chirpy optimism. How can you say &quot;We see you. We care. We're here to help.&quot; and not sound like someone's bank?"/>
          <p:cNvSpPr txBox="1"/>
          <p:nvPr>
            <p:ph type="body" sz="half" idx="1"/>
          </p:nvPr>
        </p:nvSpPr>
        <p:spPr>
          <a:prstGeom prst="rect">
            <a:avLst/>
          </a:prstGeom>
        </p:spPr>
        <p:txBody>
          <a:bodyPr/>
          <a:lstStyle>
            <a:lvl1pPr marL="511138" indent="-375920" defTabSz="1950671">
              <a:defRPr spc="-136" sz="6800"/>
            </a:lvl1pPr>
          </a:lstStyle>
          <a:p>
            <a:pPr/>
            <a:r>
              <a:t>Reassurance and empathy without chirpy optimism. How can you say "We see you. We care. We're here to help." and not sound like someone's bank?</a:t>
            </a:r>
          </a:p>
        </p:txBody>
      </p:sp>
      <p:pic>
        <p:nvPicPr>
          <p:cNvPr id="305" name="Screen Shot 2020-05-06 at 13.21.26 .jpg" descr="Screen Shot 2020-05-06 at 13.21.26 .jpg"/>
          <p:cNvPicPr>
            <a:picLocks noChangeAspect="1"/>
          </p:cNvPicPr>
          <p:nvPr/>
        </p:nvPicPr>
        <p:blipFill>
          <a:blip r:embed="rId3">
            <a:extLst/>
          </a:blip>
          <a:stretch>
            <a:fillRect/>
          </a:stretch>
        </p:blipFill>
        <p:spPr>
          <a:xfrm>
            <a:off x="18447377" y="8869825"/>
            <a:ext cx="4470401" cy="4241801"/>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Something live, and a backup?…"/>
          <p:cNvSpPr txBox="1"/>
          <p:nvPr>
            <p:ph type="body" sz="half" idx="1"/>
          </p:nvPr>
        </p:nvSpPr>
        <p:spPr>
          <a:xfrm>
            <a:off x="1206500" y="4194815"/>
            <a:ext cx="9779000" cy="8256630"/>
          </a:xfrm>
          <a:prstGeom prst="rect">
            <a:avLst/>
          </a:prstGeom>
        </p:spPr>
        <p:txBody>
          <a:bodyPr/>
          <a:lstStyle/>
          <a:p>
            <a:pPr/>
            <a:r>
              <a:t>Something live, and a backup?</a:t>
            </a:r>
          </a:p>
          <a:p>
            <a:pPr/>
            <a:r>
              <a:t>Shorter check-ins but maybe more frequent.</a:t>
            </a:r>
          </a:p>
          <a:p>
            <a:pPr/>
            <a:r>
              <a:t>What is the "space" the library occupies right now?</a:t>
            </a:r>
          </a:p>
          <a:p>
            <a:pPr/>
            <a:r>
              <a:t>What is the space they're occupying and what is going on there?</a:t>
            </a:r>
          </a:p>
        </p:txBody>
      </p:sp>
      <p:pic>
        <p:nvPicPr>
          <p:cNvPr id="310" name="Screen Shot 2020-05-06 at 11.41.48 .jpg" descr="Screen Shot 2020-05-06 at 11.41.48 .jpg"/>
          <p:cNvPicPr>
            <a:picLocks noChangeAspect="1"/>
          </p:cNvPicPr>
          <p:nvPr>
            <p:ph type="pic" idx="14"/>
          </p:nvPr>
        </p:nvPicPr>
        <p:blipFill>
          <a:blip r:embed="rId3">
            <a:extLst/>
          </a:blip>
          <a:srcRect l="936" t="0" r="936" b="0"/>
          <a:stretch>
            <a:fillRect/>
          </a:stretch>
        </p:blipFill>
        <p:spPr>
          <a:xfrm>
            <a:off x="12192000" y="1263848"/>
            <a:ext cx="10916874" cy="11188205"/>
          </a:xfrm>
          <a:prstGeom prst="rect">
            <a:avLst/>
          </a:prstGeom>
        </p:spPr>
      </p:pic>
      <p:sp>
        <p:nvSpPr>
          <p:cNvPr id="311" name="Simple &amp; optional"/>
          <p:cNvSpPr txBox="1"/>
          <p:nvPr>
            <p:ph type="title"/>
          </p:nvPr>
        </p:nvSpPr>
        <p:spPr>
          <a:prstGeom prst="rect">
            <a:avLst/>
          </a:prstGeom>
        </p:spPr>
        <p:txBody>
          <a:bodyPr/>
          <a:lstStyle/>
          <a:p>
            <a:pPr/>
            <a:r>
              <a:t>Simple &amp; optional</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are your friend"/>
          <p:cNvSpPr txBox="1"/>
          <p:nvPr>
            <p:ph type="body" idx="13"/>
          </p:nvPr>
        </p:nvSpPr>
        <p:spPr>
          <a:prstGeom prst="rect">
            <a:avLst/>
          </a:prstGeom>
          <a:extLst>
            <a:ext uri="{C572A759-6A51-4108-AA02-DFA0A04FC94B}">
              <ma14:wrappingTextBoxFlag xmlns:ma14="http://schemas.microsoft.com/office/mac/drawingml/2011/main" val="1"/>
            </a:ext>
          </a:extLst>
        </p:spPr>
        <p:txBody>
          <a:bodyPr/>
          <a:lstStyle/>
          <a:p>
            <a:pPr/>
            <a:r>
              <a:t>are your friend</a:t>
            </a:r>
          </a:p>
        </p:txBody>
      </p:sp>
      <p:sp>
        <p:nvSpPr>
          <p:cNvPr id="316" name="What are other organizations doing?…"/>
          <p:cNvSpPr txBox="1"/>
          <p:nvPr>
            <p:ph type="body" sz="half" idx="1"/>
          </p:nvPr>
        </p:nvSpPr>
        <p:spPr>
          <a:prstGeom prst="rect">
            <a:avLst/>
          </a:prstGeom>
        </p:spPr>
        <p:txBody>
          <a:bodyPr/>
          <a:lstStyle/>
          <a:p>
            <a:pPr marL="597408" indent="-597408" defTabSz="2389572">
              <a:spcBef>
                <a:spcPts val="4400"/>
              </a:spcBef>
              <a:defRPr sz="4704"/>
            </a:pPr>
            <a:r>
              <a:t>What are other organizations doing?</a:t>
            </a:r>
          </a:p>
          <a:p>
            <a:pPr marL="597408" indent="-597408" defTabSz="2389572">
              <a:spcBef>
                <a:spcPts val="4400"/>
              </a:spcBef>
              <a:defRPr sz="4704"/>
            </a:pPr>
            <a:r>
              <a:t>What are other libraries doing?</a:t>
            </a:r>
          </a:p>
          <a:p>
            <a:pPr marL="597408" indent="-597408" defTabSz="2389572">
              <a:spcBef>
                <a:spcPts val="4400"/>
              </a:spcBef>
              <a:defRPr sz="4704"/>
            </a:pPr>
            <a:r>
              <a:t>What is on the calendar?</a:t>
            </a:r>
          </a:p>
          <a:p>
            <a:pPr marL="597408" indent="-597408" defTabSz="2389572">
              <a:spcBef>
                <a:spcPts val="4400"/>
              </a:spcBef>
              <a:defRPr sz="4704"/>
            </a:pPr>
            <a:r>
              <a:t>What's some good (or OK) news?</a:t>
            </a:r>
          </a:p>
          <a:p>
            <a:pPr marL="597408" indent="-597408" defTabSz="2389572">
              <a:spcBef>
                <a:spcPts val="4400"/>
              </a:spcBef>
              <a:defRPr sz="4704"/>
            </a:pPr>
            <a:r>
              <a:t>How can you tell who you are not reaching?</a:t>
            </a:r>
          </a:p>
        </p:txBody>
      </p:sp>
      <p:pic>
        <p:nvPicPr>
          <p:cNvPr id="317" name="Screen Shot 2020-05-06 at 18.56.22 .jpg" descr="Screen Shot 2020-05-06 at 18.56.22 .jpg"/>
          <p:cNvPicPr>
            <a:picLocks noChangeAspect="0"/>
          </p:cNvPicPr>
          <p:nvPr>
            <p:ph type="pic" idx="14"/>
          </p:nvPr>
        </p:nvPicPr>
        <p:blipFill>
          <a:blip r:embed="rId3">
            <a:extLst/>
          </a:blip>
          <a:stretch>
            <a:fillRect/>
          </a:stretch>
        </p:blipFill>
        <p:spPr>
          <a:xfrm>
            <a:off x="12204700" y="1289248"/>
            <a:ext cx="10891475" cy="11150105"/>
          </a:xfrm>
          <a:prstGeom prst="rect">
            <a:avLst/>
          </a:prstGeom>
          <a:ln w="9525">
            <a:round/>
          </a:ln>
        </p:spPr>
      </p:pic>
      <p:sp>
        <p:nvSpPr>
          <p:cNvPr id="318" name="Copy &amp; paste"/>
          <p:cNvSpPr txBox="1"/>
          <p:nvPr>
            <p:ph type="title"/>
          </p:nvPr>
        </p:nvSpPr>
        <p:spPr>
          <a:prstGeom prst="rect">
            <a:avLst/>
          </a:prstGeom>
        </p:spPr>
        <p:txBody>
          <a:bodyPr/>
          <a:lstStyle/>
          <a:p>
            <a:pPr/>
            <a:r>
              <a:t>Copy &amp; paste</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The very gentlest hot potatoes…"/>
          <p:cNvSpPr txBox="1"/>
          <p:nvPr>
            <p:ph type="body" sz="half" idx="1"/>
          </p:nvPr>
        </p:nvSpPr>
        <p:spPr>
          <a:prstGeom prst="rect">
            <a:avLst/>
          </a:prstGeom>
        </p:spPr>
        <p:txBody>
          <a:bodyPr/>
          <a:lstStyle/>
          <a:p>
            <a:pPr/>
            <a:r>
              <a:t>The very gentlest hot potatoes</a:t>
            </a:r>
          </a:p>
          <a:p>
            <a:pPr/>
            <a:r>
              <a:t>A thing that helps with school</a:t>
            </a:r>
          </a:p>
          <a:p>
            <a:pPr/>
            <a:r>
              <a:t>A thing that helps with not-school</a:t>
            </a:r>
          </a:p>
          <a:p>
            <a:pPr/>
            <a:r>
              <a:t>A USB drive with… what?</a:t>
            </a:r>
          </a:p>
        </p:txBody>
      </p:sp>
      <p:pic>
        <p:nvPicPr>
          <p:cNvPr id="323" name="Little Free Library.jpg" descr="Little Free Library.jpg"/>
          <p:cNvPicPr>
            <a:picLocks noChangeAspect="1"/>
          </p:cNvPicPr>
          <p:nvPr>
            <p:ph type="pic" idx="14"/>
          </p:nvPr>
        </p:nvPicPr>
        <p:blipFill>
          <a:blip r:embed="rId3">
            <a:extLst/>
          </a:blip>
          <a:srcRect l="13409" t="0" r="13409" b="0"/>
          <a:stretch>
            <a:fillRect/>
          </a:stretch>
        </p:blipFill>
        <p:spPr>
          <a:xfrm>
            <a:off x="12192000" y="1263848"/>
            <a:ext cx="10916874" cy="11188205"/>
          </a:xfrm>
          <a:prstGeom prst="rect">
            <a:avLst/>
          </a:prstGeom>
        </p:spPr>
      </p:pic>
      <p:sp>
        <p:nvSpPr>
          <p:cNvPr id="324" name="What can be in person?"/>
          <p:cNvSpPr txBox="1"/>
          <p:nvPr>
            <p:ph type="title"/>
          </p:nvPr>
        </p:nvSpPr>
        <p:spPr>
          <a:prstGeom prst="rect">
            <a:avLst/>
          </a:prstGeom>
        </p:spPr>
        <p:txBody>
          <a:bodyPr/>
          <a:lstStyle/>
          <a:p>
            <a:pPr defTabSz="1999437">
              <a:defRPr spc="-139" sz="6969"/>
            </a:pPr>
            <a:r>
              <a:t>What </a:t>
            </a:r>
            <a:r>
              <a:rPr i="1"/>
              <a:t>can</a:t>
            </a:r>
            <a:r>
              <a:t> be in person?</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Captions for videos…"/>
          <p:cNvSpPr txBox="1"/>
          <p:nvPr>
            <p:ph type="body" sz="half" idx="1"/>
          </p:nvPr>
        </p:nvSpPr>
        <p:spPr>
          <a:prstGeom prst="rect">
            <a:avLst/>
          </a:prstGeom>
        </p:spPr>
        <p:txBody>
          <a:bodyPr/>
          <a:lstStyle/>
          <a:p>
            <a:pPr/>
            <a:r>
              <a:t>Captions for videos</a:t>
            </a:r>
          </a:p>
          <a:p>
            <a:pPr/>
            <a:r>
              <a:t>Transcripts for podcasts</a:t>
            </a:r>
          </a:p>
          <a:p>
            <a:pPr/>
            <a:r>
              <a:t>Free masks if you (eventually) require masks</a:t>
            </a:r>
          </a:p>
        </p:txBody>
      </p:sp>
      <p:sp>
        <p:nvSpPr>
          <p:cNvPr id="329" name="Inclusion = access"/>
          <p:cNvSpPr txBox="1"/>
          <p:nvPr>
            <p:ph type="title"/>
          </p:nvPr>
        </p:nvSpPr>
        <p:spPr>
          <a:prstGeom prst="rect">
            <a:avLst/>
          </a:prstGeom>
        </p:spPr>
        <p:txBody>
          <a:bodyPr/>
          <a:lstStyle/>
          <a:p>
            <a:pPr/>
            <a:r>
              <a:t>Inclusion = access</a:t>
            </a:r>
          </a:p>
        </p:txBody>
      </p:sp>
      <p:pic>
        <p:nvPicPr>
          <p:cNvPr id="330" name="image-e1586543266820.png" descr="image-e1586543266820.png"/>
          <p:cNvPicPr>
            <a:picLocks noChangeAspect="1"/>
          </p:cNvPicPr>
          <p:nvPr/>
        </p:nvPicPr>
        <p:blipFill>
          <a:blip r:embed="rId3">
            <a:extLst/>
          </a:blip>
          <a:srcRect l="12007" t="0" r="16597" b="0"/>
          <a:stretch>
            <a:fillRect/>
          </a:stretch>
        </p:blipFill>
        <p:spPr>
          <a:xfrm>
            <a:off x="12288978" y="1243012"/>
            <a:ext cx="10713834" cy="11229873"/>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Support…"/>
          <p:cNvSpPr txBox="1"/>
          <p:nvPr>
            <p:ph type="body" sz="half" idx="1"/>
          </p:nvPr>
        </p:nvSpPr>
        <p:spPr>
          <a:prstGeom prst="rect">
            <a:avLst/>
          </a:prstGeom>
        </p:spPr>
        <p:txBody>
          <a:bodyPr/>
          <a:lstStyle/>
          <a:p>
            <a:pPr/>
            <a:r>
              <a:t>Support</a:t>
            </a:r>
          </a:p>
          <a:p>
            <a:pPr/>
            <a:r>
              <a:t>Understanding &amp; patience</a:t>
            </a:r>
          </a:p>
          <a:p>
            <a:pPr/>
            <a:r>
              <a:t>Passwords. People need to remember about 100x more passwords and if you can solve only </a:t>
            </a:r>
            <a:r>
              <a:rPr>
                <a:solidFill>
                  <a:srgbClr val="F41696"/>
                </a:solidFill>
              </a:rPr>
              <a:t>one</a:t>
            </a:r>
            <a:r>
              <a:t> of their problems make it be the password problem because it's intense.</a:t>
            </a:r>
          </a:p>
        </p:txBody>
      </p:sp>
      <p:pic>
        <p:nvPicPr>
          <p:cNvPr id="335" name="Screen Shot 2020-05-14 at 22.42.54 .jpg" descr="Screen Shot 2020-05-14 at 22.42.54 .jpg"/>
          <p:cNvPicPr>
            <a:picLocks noChangeAspect="1"/>
          </p:cNvPicPr>
          <p:nvPr>
            <p:ph type="pic" idx="14"/>
          </p:nvPr>
        </p:nvPicPr>
        <p:blipFill>
          <a:blip r:embed="rId2">
            <a:extLst/>
          </a:blip>
          <a:srcRect l="3358" t="0" r="3358" b="0"/>
          <a:stretch>
            <a:fillRect/>
          </a:stretch>
        </p:blipFill>
        <p:spPr>
          <a:xfrm>
            <a:off x="12192000" y="1263848"/>
            <a:ext cx="10916874" cy="11188205"/>
          </a:xfrm>
          <a:prstGeom prst="rect">
            <a:avLst/>
          </a:prstGeom>
        </p:spPr>
      </p:pic>
      <p:sp>
        <p:nvSpPr>
          <p:cNvPr id="336" name="People need…?"/>
          <p:cNvSpPr txBox="1"/>
          <p:nvPr>
            <p:ph type="title"/>
          </p:nvPr>
        </p:nvSpPr>
        <p:spPr>
          <a:prstGeom prst="rect">
            <a:avLst/>
          </a:prstGeom>
        </p:spPr>
        <p:txBody>
          <a:bodyPr/>
          <a:lstStyle/>
          <a:p>
            <a:pPr/>
            <a:r>
              <a:t>People need…?</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Find ways to celebrate accomplishments and community appropriately…"/>
          <p:cNvSpPr txBox="1"/>
          <p:nvPr>
            <p:ph type="body" sz="half" idx="1"/>
          </p:nvPr>
        </p:nvSpPr>
        <p:spPr>
          <a:prstGeom prst="rect">
            <a:avLst/>
          </a:prstGeom>
        </p:spPr>
        <p:txBody>
          <a:bodyPr/>
          <a:lstStyle/>
          <a:p>
            <a:pPr/>
            <a:r>
              <a:t>Find ways to celebrate accomplishments and community appropriately</a:t>
            </a:r>
          </a:p>
          <a:p>
            <a:pPr/>
            <a:r>
              <a:t>Support your staff's digital challenges with time and </a:t>
            </a:r>
            <a:r>
              <a:rPr>
                <a:solidFill>
                  <a:srgbClr val="6EC13F"/>
                </a:solidFill>
              </a:rPr>
              <a:t>$$$</a:t>
            </a:r>
            <a:endParaRPr>
              <a:solidFill>
                <a:srgbClr val="6EC13F"/>
              </a:solidFill>
            </a:endParaRPr>
          </a:p>
          <a:p>
            <a:pPr/>
            <a:r>
              <a:t>Moving roles around to play to staff's strengths could be good for morale</a:t>
            </a:r>
          </a:p>
        </p:txBody>
      </p:sp>
      <p:pic>
        <p:nvPicPr>
          <p:cNvPr id="339" name="Screen Shot 2020-05-06 at 18.50.51 .jpg" descr="Screen Shot 2020-05-06 at 18.50.51 .jpg"/>
          <p:cNvPicPr>
            <a:picLocks noChangeAspect="1"/>
          </p:cNvPicPr>
          <p:nvPr>
            <p:ph type="pic" idx="14"/>
          </p:nvPr>
        </p:nvPicPr>
        <p:blipFill>
          <a:blip r:embed="rId3">
            <a:extLst/>
          </a:blip>
          <a:srcRect l="0" t="457" r="0" b="457"/>
          <a:stretch>
            <a:fillRect/>
          </a:stretch>
        </p:blipFill>
        <p:spPr>
          <a:xfrm>
            <a:off x="12192000" y="1263848"/>
            <a:ext cx="10916874" cy="11188205"/>
          </a:xfrm>
          <a:prstGeom prst="rect">
            <a:avLst/>
          </a:prstGeom>
        </p:spPr>
      </p:pic>
      <p:sp>
        <p:nvSpPr>
          <p:cNvPr id="340" name="Staff too!"/>
          <p:cNvSpPr txBox="1"/>
          <p:nvPr>
            <p:ph type="title"/>
          </p:nvPr>
        </p:nvSpPr>
        <p:spPr>
          <a:xfrm>
            <a:off x="1206500" y="1074605"/>
            <a:ext cx="9779000" cy="1435101"/>
          </a:xfrm>
          <a:prstGeom prst="rect">
            <a:avLst/>
          </a:prstGeom>
        </p:spPr>
        <p:txBody>
          <a:bodyPr/>
          <a:lstStyle/>
          <a:p>
            <a:pPr/>
            <a:r>
              <a:t>Staff too!</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Helping create stronger bonds among and between members of your community…"/>
          <p:cNvSpPr txBox="1"/>
          <p:nvPr>
            <p:ph type="body" sz="half" idx="1"/>
          </p:nvPr>
        </p:nvSpPr>
        <p:spPr>
          <a:prstGeom prst="rect">
            <a:avLst/>
          </a:prstGeom>
        </p:spPr>
        <p:txBody>
          <a:bodyPr/>
          <a:lstStyle/>
          <a:p>
            <a:pPr/>
            <a:r>
              <a:t>Helping create stronger bonds among and between members of your community</a:t>
            </a:r>
          </a:p>
          <a:p>
            <a:pPr/>
            <a:r>
              <a:t>Honoring achievements that would be occurring in person</a:t>
            </a:r>
          </a:p>
          <a:p>
            <a:pPr/>
            <a:r>
              <a:t>Encouraging but also saying "This is enough. </a:t>
            </a:r>
            <a:r>
              <a:rPr>
                <a:solidFill>
                  <a:srgbClr val="F41696"/>
                </a:solidFill>
              </a:rPr>
              <a:t>What we need is here</a:t>
            </a:r>
            <a:r>
              <a:t>."</a:t>
            </a:r>
          </a:p>
        </p:txBody>
      </p:sp>
      <p:sp>
        <p:nvSpPr>
          <p:cNvPr id="345" name="connection &amp; love"/>
          <p:cNvSpPr txBox="1"/>
          <p:nvPr>
            <p:ph type="title"/>
          </p:nvPr>
        </p:nvSpPr>
        <p:spPr>
          <a:prstGeom prst="rect">
            <a:avLst/>
          </a:prstGeom>
        </p:spPr>
        <p:txBody>
          <a:bodyPr/>
          <a:lstStyle/>
          <a:p>
            <a:pPr/>
            <a:r>
              <a:t>connection &amp; love</a:t>
            </a:r>
          </a:p>
        </p:txBody>
      </p:sp>
      <p:pic>
        <p:nvPicPr>
          <p:cNvPr id="346" name="Screen Shot 2020-05-14 at 22.11.08 .jpg" descr="Screen Shot 2020-05-14 at 22.11.08 .jpg"/>
          <p:cNvPicPr>
            <a:picLocks noChangeAspect="1"/>
          </p:cNvPicPr>
          <p:nvPr/>
        </p:nvPicPr>
        <p:blipFill>
          <a:blip r:embed="rId2">
            <a:extLst/>
          </a:blip>
          <a:stretch>
            <a:fillRect/>
          </a:stretch>
        </p:blipFill>
        <p:spPr>
          <a:xfrm>
            <a:off x="12957247" y="284982"/>
            <a:ext cx="9377104" cy="13146036"/>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Still resourceful,…"/>
          <p:cNvSpPr txBox="1"/>
          <p:nvPr>
            <p:ph type="body" sz="half" idx="1"/>
          </p:nvPr>
        </p:nvSpPr>
        <p:spPr>
          <a:prstGeom prst="rect">
            <a:avLst/>
          </a:prstGeom>
        </p:spPr>
        <p:txBody>
          <a:bodyPr/>
          <a:lstStyle/>
          <a:p>
            <a:pPr defTabSz="2048204">
              <a:defRPr spc="-268" sz="13439"/>
            </a:pPr>
            <a:r>
              <a:t>Still resourceful, </a:t>
            </a:r>
          </a:p>
          <a:p>
            <a:pPr defTabSz="2048204">
              <a:defRPr spc="-268" sz="13439"/>
            </a:pPr>
            <a:r>
              <a:t>just with new resources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0" name="suz.jpg" descr="suz.jpg"/>
          <p:cNvPicPr>
            <a:picLocks noChangeAspect="1"/>
          </p:cNvPicPr>
          <p:nvPr>
            <p:ph type="pic" idx="13"/>
          </p:nvPr>
        </p:nvPicPr>
        <p:blipFill>
          <a:blip r:embed="rId3">
            <a:extLst/>
          </a:blip>
          <a:srcRect l="0" t="12500" r="0" b="12500"/>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54" name="Screen Shot 2020-04-27 at 20.45.27 .jpg"/>
          <p:cNvGrpSpPr/>
          <p:nvPr/>
        </p:nvGrpSpPr>
        <p:grpSpPr>
          <a:xfrm>
            <a:off x="4696142" y="619087"/>
            <a:ext cx="14991716" cy="12757226"/>
            <a:chOff x="0" y="0"/>
            <a:chExt cx="14991715" cy="12757225"/>
          </a:xfrm>
        </p:grpSpPr>
        <p:pic>
          <p:nvPicPr>
            <p:cNvPr id="353" name="Screen Shot 2020-04-27 at 20.45.27 .jpg" descr="Screen Shot 2020-04-27 at 20.45.27 .jpg"/>
            <p:cNvPicPr>
              <a:picLocks noChangeAspect="1"/>
            </p:cNvPicPr>
            <p:nvPr/>
          </p:nvPicPr>
          <p:blipFill>
            <a:blip r:embed="rId3">
              <a:extLst/>
            </a:blip>
            <a:stretch>
              <a:fillRect/>
            </a:stretch>
          </p:blipFill>
          <p:spPr>
            <a:xfrm>
              <a:off x="215900" y="139700"/>
              <a:ext cx="14559916" cy="12198426"/>
            </a:xfrm>
            <a:prstGeom prst="rect">
              <a:avLst/>
            </a:prstGeom>
            <a:ln>
              <a:noFill/>
            </a:ln>
            <a:effectLst/>
          </p:spPr>
        </p:pic>
        <p:pic>
          <p:nvPicPr>
            <p:cNvPr id="352" name="Screen Shot 2020-04-27 at 20.45.27 .jpg" descr="Screen Shot 2020-04-27 at 20.45.27 .jpg"/>
            <p:cNvPicPr>
              <a:picLocks noChangeAspect="0"/>
            </p:cNvPicPr>
            <p:nvPr/>
          </p:nvPicPr>
          <p:blipFill>
            <a:blip r:embed="rId4">
              <a:extLst/>
            </a:blip>
            <a:stretch>
              <a:fillRect/>
            </a:stretch>
          </p:blipFill>
          <p:spPr>
            <a:xfrm>
              <a:off x="0" y="0"/>
              <a:ext cx="14991716" cy="12757226"/>
            </a:xfrm>
            <a:prstGeom prst="rect">
              <a:avLst/>
            </a:prstGeom>
            <a:effectLst/>
          </p:spPr>
        </p:pic>
      </p:gr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8" name="ZoomTalk.jpg" descr="ZoomTalk.jpg"/>
          <p:cNvPicPr>
            <a:picLocks noChangeAspect="1"/>
          </p:cNvPicPr>
          <p:nvPr>
            <p:ph type="pic" idx="13"/>
          </p:nvPr>
        </p:nvPicPr>
        <p:blipFill>
          <a:blip r:embed="rId2">
            <a:extLst/>
          </a:blip>
          <a:srcRect l="26" t="0" r="26" b="0"/>
          <a:stretch>
            <a:fillRect/>
          </a:stretch>
        </p:blipFill>
        <p:spPr>
          <a:xfrm>
            <a:off x="0" y="0"/>
            <a:ext cx="24384000" cy="13716000"/>
          </a:xfrm>
          <a:prstGeom prst="rect">
            <a:avLst/>
          </a:prstGeom>
        </p:spPr>
      </p:pic>
      <p:sp>
        <p:nvSpPr>
          <p:cNvPr id="359" name="Questions…"/>
          <p:cNvSpPr txBox="1"/>
          <p:nvPr>
            <p:ph type="title"/>
          </p:nvPr>
        </p:nvSpPr>
        <p:spPr>
          <a:xfrm>
            <a:off x="1206500" y="4682836"/>
            <a:ext cx="21971000" cy="8348952"/>
          </a:xfrm>
          <a:prstGeom prst="rect">
            <a:avLst/>
          </a:prstGeom>
        </p:spPr>
        <p:txBody>
          <a:bodyPr/>
          <a:lstStyle/>
          <a:p>
            <a:pPr defTabSz="2170121">
              <a:defRPr spc="-307" sz="15397"/>
            </a:pPr>
            <a:r>
              <a:t>Questions</a:t>
            </a:r>
          </a:p>
          <a:p>
            <a:pPr defTabSz="2170121">
              <a:defRPr spc="-307" sz="15397"/>
            </a:pPr>
          </a:p>
          <a:p>
            <a:pPr defTabSz="2170121">
              <a:defRPr spc="-178" sz="8900"/>
            </a:pPr>
            <a:r>
              <a:t>@jessamyn</a:t>
            </a:r>
          </a:p>
          <a:p>
            <a:pPr defTabSz="2170121">
              <a:defRPr spc="-178" sz="8900"/>
            </a:pPr>
            <a:r>
              <a:t>jessamyn@gmail.com</a:t>
            </a:r>
          </a:p>
          <a:p>
            <a:pPr defTabSz="2170121">
              <a:defRPr spc="-178" sz="8900"/>
            </a:pPr>
          </a:p>
          <a:p>
            <a:pPr defTabSz="2170121">
              <a:defRPr b="0" i="1" spc="-126" sz="6319">
                <a:latin typeface="Helvetica Neue Medium"/>
                <a:ea typeface="Helvetica Neue Medium"/>
                <a:cs typeface="Helvetica Neue Medium"/>
                <a:sym typeface="Helvetica Neue Medium"/>
              </a:defRPr>
            </a:pPr>
            <a:r>
              <a:t>&lt;</a:t>
            </a:r>
            <a:r>
              <a:rPr>
                <a:hlinkClick r:id="rId3" invalidUrl="" action="" tgtFrame="" tooltip="" history="1" highlightClick="0" endSnd="0"/>
              </a:rPr>
              <a:t>librarian.net/talks/swboces</a:t>
            </a:r>
            <a:r>
              <a:t>&gt;</a:t>
            </a:r>
          </a:p>
        </p:txBody>
      </p:sp>
      <p:sp>
        <p:nvSpPr>
          <p:cNvPr id="360" name="Jessamyn West - Distance doesn't mean distant - May 15, 2020"/>
          <p:cNvSpPr txBox="1"/>
          <p:nvPr>
            <p:ph type="body" idx="14"/>
          </p:nvPr>
        </p:nvSpPr>
        <p:spPr>
          <a:prstGeom prst="rect">
            <a:avLst/>
          </a:prstGeom>
          <a:extLst>
            <a:ext uri="{C572A759-6A51-4108-AA02-DFA0A04FC94B}">
              <ma14:wrappingTextBoxFlag xmlns:ma14="http://schemas.microsoft.com/office/mac/drawingml/2011/main" val="1"/>
            </a:ext>
          </a:extLst>
        </p:spPr>
        <p:txBody>
          <a:bodyPr/>
          <a:lstStyle/>
          <a:p>
            <a:pPr/>
            <a:r>
              <a:t>Jessamyn West - Distance doesn't mean distant - May 15, 2020</a:t>
            </a:r>
          </a:p>
        </p:txBody>
      </p:sp>
      <p:sp>
        <p:nvSpPr>
          <p:cNvPr id="361" name="?"/>
          <p:cNvSpPr txBox="1"/>
          <p:nvPr/>
        </p:nvSpPr>
        <p:spPr>
          <a:xfrm>
            <a:off x="18578084" y="1103008"/>
            <a:ext cx="2232661" cy="465198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30000"/>
            </a:lvl1pPr>
          </a:lstStyle>
          <a:p>
            <a:pPr/>
            <a:r>
              <a:t>?</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Digital Divide"/>
          <p:cNvSpPr txBox="1"/>
          <p:nvPr>
            <p:ph type="body" sz="half" idx="1"/>
          </p:nvPr>
        </p:nvSpPr>
        <p:spPr>
          <a:prstGeom prst="rect">
            <a:avLst/>
          </a:prstGeom>
        </p:spPr>
        <p:txBody>
          <a:bodyPr/>
          <a:lstStyle/>
          <a:p>
            <a:pPr/>
            <a:r>
              <a:t>Digital Divide</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Digital Divide Definitions Developing"/>
          <p:cNvSpPr txBox="1"/>
          <p:nvPr>
            <p:ph type="title"/>
          </p:nvPr>
        </p:nvSpPr>
        <p:spPr>
          <a:prstGeom prst="rect">
            <a:avLst/>
          </a:prstGeom>
        </p:spPr>
        <p:txBody>
          <a:bodyPr/>
          <a:lstStyle/>
          <a:p>
            <a:pPr/>
            <a:r>
              <a:t>Digital Divide Definitions Developing</a:t>
            </a:r>
          </a:p>
        </p:txBody>
      </p:sp>
      <p:sp>
        <p:nvSpPr>
          <p:cNvPr id="179" name="Original: No computer (b/c no money or access)…"/>
          <p:cNvSpPr txBox="1"/>
          <p:nvPr>
            <p:ph type="body" idx="1"/>
          </p:nvPr>
        </p:nvSpPr>
        <p:spPr>
          <a:xfrm>
            <a:off x="1206500" y="3181704"/>
            <a:ext cx="21971000" cy="8256012"/>
          </a:xfrm>
          <a:prstGeom prst="rect">
            <a:avLst/>
          </a:prstGeom>
        </p:spPr>
        <p:txBody>
          <a:bodyPr/>
          <a:lstStyle/>
          <a:p>
            <a:pPr marL="228600" indent="-228600">
              <a:buSzPct val="100000"/>
              <a:buAutoNum type="arabicPeriod" startAt="1"/>
            </a:pPr>
            <a:r>
              <a:rPr>
                <a:solidFill>
                  <a:srgbClr val="FA6AB6"/>
                </a:solidFill>
              </a:rPr>
              <a:t> </a:t>
            </a:r>
            <a:r>
              <a:rPr>
                <a:solidFill>
                  <a:srgbClr val="F41696"/>
                </a:solidFill>
              </a:rPr>
              <a:t>Original</a:t>
            </a:r>
            <a:r>
              <a:t>: No computer (b/c no money or access)</a:t>
            </a:r>
          </a:p>
          <a:p>
            <a:pPr marL="228600" indent="-228600">
              <a:buSzPct val="100000"/>
              <a:buAutoNum type="arabicPeriod" startAt="1"/>
            </a:pPr>
            <a:r>
              <a:t> </a:t>
            </a:r>
            <a:r>
              <a:rPr>
                <a:solidFill>
                  <a:srgbClr val="F41696"/>
                </a:solidFill>
              </a:rPr>
              <a:t>Next</a:t>
            </a:r>
            <a:r>
              <a:t>: No internet (b/c no money or access)</a:t>
            </a:r>
          </a:p>
          <a:p>
            <a:pPr marL="228600" indent="-228600">
              <a:buSzPct val="100000"/>
              <a:buAutoNum type="arabicPeriod" startAt="1"/>
            </a:pPr>
            <a:r>
              <a:t> </a:t>
            </a:r>
            <a:r>
              <a:rPr>
                <a:solidFill>
                  <a:srgbClr val="F41696"/>
                </a:solidFill>
              </a:rPr>
              <a:t>Lately</a:t>
            </a:r>
            <a:r>
              <a:t>: Same issues combined, though diminishing (thanks libraries!)</a:t>
            </a:r>
          </a:p>
        </p:txBody>
      </p:sp>
      <p:pic>
        <p:nvPicPr>
          <p:cNvPr id="180" name="noun_Computer_2151872.png" descr="noun_Computer_2151872.png"/>
          <p:cNvPicPr>
            <a:picLocks noChangeAspect="1"/>
          </p:cNvPicPr>
          <p:nvPr/>
        </p:nvPicPr>
        <p:blipFill>
          <a:blip r:embed="rId3">
            <a:extLst/>
          </a:blip>
          <a:stretch>
            <a:fillRect/>
          </a:stretch>
        </p:blipFill>
        <p:spPr>
          <a:xfrm>
            <a:off x="8853452" y="7679964"/>
            <a:ext cx="6677096" cy="586011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Digital Readiness"/>
          <p:cNvSpPr txBox="1"/>
          <p:nvPr>
            <p:ph type="body" sz="half" idx="1"/>
          </p:nvPr>
        </p:nvSpPr>
        <p:spPr>
          <a:prstGeom prst="rect">
            <a:avLst/>
          </a:prstGeom>
        </p:spPr>
        <p:txBody>
          <a:bodyPr/>
          <a:lstStyle/>
          <a:p>
            <a:pPr/>
            <a:r>
              <a:t>Digital Readiness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Clicking, navigating, reading, knowing when and how to act…"/>
          <p:cNvSpPr txBox="1"/>
          <p:nvPr>
            <p:ph type="body" idx="1"/>
          </p:nvPr>
        </p:nvSpPr>
        <p:spPr>
          <a:xfrm>
            <a:off x="1206500" y="3898394"/>
            <a:ext cx="21971000" cy="8256012"/>
          </a:xfrm>
          <a:prstGeom prst="rect">
            <a:avLst/>
          </a:prstGeom>
        </p:spPr>
        <p:txBody>
          <a:bodyPr/>
          <a:lstStyle/>
          <a:p>
            <a:pPr marL="813054" indent="-221741" defTabSz="2365188">
              <a:spcBef>
                <a:spcPts val="4300"/>
              </a:spcBef>
              <a:buSzPct val="100000"/>
              <a:defRPr sz="6111"/>
            </a:pPr>
            <a:r>
              <a:t> Clicking, navigating, reading, knowing when and how to act</a:t>
            </a:r>
          </a:p>
          <a:p>
            <a:pPr marL="813054" indent="-221741" defTabSz="2365188">
              <a:spcBef>
                <a:spcPts val="4300"/>
              </a:spcBef>
              <a:buSzPct val="100000"/>
              <a:defRPr sz="6111"/>
            </a:pPr>
            <a:r>
              <a:t> Being able to get out of a problem, troubleshoot, formulate a help question, and search for an answer</a:t>
            </a:r>
          </a:p>
          <a:p>
            <a:pPr marL="813054" indent="-221741" defTabSz="2365188">
              <a:spcBef>
                <a:spcPts val="4300"/>
              </a:spcBef>
              <a:buSzPct val="100000"/>
              <a:defRPr sz="6111"/>
            </a:pPr>
            <a:r>
              <a:t> Their own abilities to use the skills</a:t>
            </a:r>
          </a:p>
          <a:p>
            <a:pPr marL="813054" indent="-221741" defTabSz="2365188">
              <a:spcBef>
                <a:spcPts val="4300"/>
              </a:spcBef>
              <a:buSzPct val="100000"/>
              <a:defRPr sz="6111"/>
            </a:pPr>
            <a:r>
              <a:t> Their ability to assess the information they are getting</a:t>
            </a:r>
          </a:p>
          <a:p>
            <a:pPr marL="813054" indent="-221741" defTabSz="2365188">
              <a:spcBef>
                <a:spcPts val="4300"/>
              </a:spcBef>
              <a:buSzPct val="100000"/>
              <a:defRPr sz="6111"/>
            </a:pPr>
            <a:r>
              <a:t> Knowing when they need help and when they don't</a:t>
            </a:r>
          </a:p>
        </p:txBody>
      </p:sp>
      <p:sp>
        <p:nvSpPr>
          <p:cNvPr id="189" name="Skills              +               Trust"/>
          <p:cNvSpPr txBox="1"/>
          <p:nvPr>
            <p:ph type="title" idx="4294967295"/>
          </p:nvPr>
        </p:nvSpPr>
        <p:spPr>
          <a:xfrm>
            <a:off x="1206500" y="1079500"/>
            <a:ext cx="21971000" cy="1435100"/>
          </a:xfrm>
          <a:prstGeom prst="rect">
            <a:avLst/>
          </a:prstGeom>
        </p:spPr>
        <p:txBody>
          <a:bodyPr/>
          <a:lstStyle/>
          <a:p>
            <a:pPr lvl="4" algn="ctr" defTabSz="2267655">
              <a:defRPr spc="-174" sz="8742"/>
            </a:pPr>
            <a:r>
              <a:t>Skills              +               Trust</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Pew Research Center"/>
          <p:cNvSpPr txBox="1"/>
          <p:nvPr>
            <p:ph type="body" idx="13"/>
          </p:nvPr>
        </p:nvSpPr>
        <p:spPr>
          <a:prstGeom prst="rect">
            <a:avLst/>
          </a:prstGeom>
          <a:extLst>
            <a:ext uri="{C572A759-6A51-4108-AA02-DFA0A04FC94B}">
              <ma14:wrappingTextBoxFlag xmlns:ma14="http://schemas.microsoft.com/office/mac/drawingml/2011/main" val="1"/>
            </a:ext>
          </a:extLst>
        </p:spPr>
        <p:txBody>
          <a:bodyPr/>
          <a:lstStyle>
            <a:lvl1pPr defTabSz="751205">
              <a:defRPr sz="3640"/>
            </a:lvl1pPr>
          </a:lstStyle>
          <a:p>
            <a:pPr/>
            <a:r>
              <a:t>Pew Research Center</a:t>
            </a:r>
          </a:p>
        </p:txBody>
      </p:sp>
      <p:sp>
        <p:nvSpPr>
          <p:cNvPr id="194" name="&quot;Asking people about their familiarity with tech terms has been shown to be a good proxy for their overall level of digital skills.&quot;"/>
          <p:cNvSpPr txBox="1"/>
          <p:nvPr>
            <p:ph type="body" sz="half" idx="1"/>
          </p:nvPr>
        </p:nvSpPr>
        <p:spPr>
          <a:prstGeom prst="rect">
            <a:avLst/>
          </a:prstGeom>
        </p:spPr>
        <p:txBody>
          <a:bodyPr/>
          <a:lstStyle>
            <a:lvl1pPr marL="568641" indent="-418211" defTabSz="2170121">
              <a:defRPr spc="-151" sz="7565"/>
            </a:lvl1pPr>
          </a:lstStyle>
          <a:p>
            <a:pPr/>
            <a:r>
              <a:t>"Asking people about their familiarity with tech terms has been shown to be a good proxy for their overall level of digital skills."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11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11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